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76" r:id="rId5"/>
    <p:sldId id="363" r:id="rId6"/>
    <p:sldId id="383" r:id="rId7"/>
    <p:sldId id="384" r:id="rId8"/>
    <p:sldId id="385" r:id="rId9"/>
    <p:sldId id="386" r:id="rId10"/>
    <p:sldId id="387" r:id="rId11"/>
    <p:sldId id="388" r:id="rId12"/>
    <p:sldId id="389" r:id="rId13"/>
    <p:sldId id="382"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BEBEB"/>
    <a:srgbClr val="F9F8F6"/>
    <a:srgbClr val="F4F5F4"/>
    <a:srgbClr val="F7F6F3"/>
    <a:srgbClr val="E1EBFE"/>
    <a:srgbClr val="F5F7FB"/>
    <a:srgbClr val="FFFDF7"/>
    <a:srgbClr val="FFFEF8"/>
    <a:srgbClr val="F8F6F5"/>
    <a:srgbClr val="15163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02" autoAdjust="0"/>
    <p:restoredTop sz="96247" autoAdjust="0"/>
  </p:normalViewPr>
  <p:slideViewPr>
    <p:cSldViewPr snapToGrid="0" showGuides="1">
      <p:cViewPr varScale="1">
        <p:scale>
          <a:sx n="111" d="100"/>
          <a:sy n="111" d="100"/>
        </p:scale>
        <p:origin x="546" y="156"/>
      </p:cViewPr>
      <p:guideLst>
        <p:guide orient="horz" pos="1536"/>
        <p:guide pos="312"/>
      </p:guideLst>
    </p:cSldViewPr>
  </p:slideViewPr>
  <p:outlineViewPr>
    <p:cViewPr>
      <p:scale>
        <a:sx n="33" d="100"/>
        <a:sy n="33" d="100"/>
      </p:scale>
      <p:origin x="0" y="-1616"/>
    </p:cViewPr>
  </p:outlineViewPr>
  <p:notesTextViewPr>
    <p:cViewPr>
      <p:scale>
        <a:sx n="3" d="2"/>
        <a:sy n="3" d="2"/>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ab Das" userId="ebdad78e63cdf28d" providerId="LiveId" clId="{1DF4A7C2-82D8-4104-8508-215222E47EAD}"/>
    <pc:docChg chg="modSld">
      <pc:chgData name="Arnab Das" userId="ebdad78e63cdf28d" providerId="LiveId" clId="{1DF4A7C2-82D8-4104-8508-215222E47EAD}" dt="2025-03-06T21:44:58.191" v="1" actId="20577"/>
      <pc:docMkLst>
        <pc:docMk/>
      </pc:docMkLst>
      <pc:sldChg chg="modSp mod">
        <pc:chgData name="Arnab Das" userId="ebdad78e63cdf28d" providerId="LiveId" clId="{1DF4A7C2-82D8-4104-8508-215222E47EAD}" dt="2025-03-06T21:44:58.191" v="1" actId="20577"/>
        <pc:sldMkLst>
          <pc:docMk/>
          <pc:sldMk cId="3230294661" sldId="303"/>
        </pc:sldMkLst>
        <pc:spChg chg="mod">
          <ac:chgData name="Arnab Das" userId="ebdad78e63cdf28d" providerId="LiveId" clId="{1DF4A7C2-82D8-4104-8508-215222E47EAD}" dt="2025-03-06T21:44:58.191" v="1" actId="20577"/>
          <ac:spMkLst>
            <pc:docMk/>
            <pc:sldMk cId="3230294661" sldId="303"/>
            <ac:spMk id="15" creationId="{0710CB70-911B-13D8-EFCD-B894B012130B}"/>
          </ac:spMkLst>
        </pc:spChg>
      </pc:sldChg>
    </pc:docChg>
  </pc:docChgLst>
  <pc:docChgLst>
    <pc:chgData name="Arnab Das" userId="ebdad78e63cdf28d" providerId="LiveId" clId="{92DF6A86-1F79-4A56-ADEC-03D1CCD46EFA}"/>
    <pc:docChg chg="delSld">
      <pc:chgData name="Arnab Das" userId="ebdad78e63cdf28d" providerId="LiveId" clId="{92DF6A86-1F79-4A56-ADEC-03D1CCD46EFA}" dt="2024-08-17T20:03:47.731" v="4" actId="2696"/>
      <pc:docMkLst>
        <pc:docMk/>
      </pc:docMkLst>
      <pc:sldChg chg="del">
        <pc:chgData name="Arnab Das" userId="ebdad78e63cdf28d" providerId="LiveId" clId="{92DF6A86-1F79-4A56-ADEC-03D1CCD46EFA}" dt="2024-08-17T20:03:47.731" v="4" actId="2696"/>
        <pc:sldMkLst>
          <pc:docMk/>
          <pc:sldMk cId="2775535166" sldId="275"/>
        </pc:sldMkLst>
      </pc:sldChg>
      <pc:sldChg chg="del">
        <pc:chgData name="Arnab Das" userId="ebdad78e63cdf28d" providerId="LiveId" clId="{92DF6A86-1F79-4A56-ADEC-03D1CCD46EFA}" dt="2024-08-17T20:03:47.731" v="4" actId="2696"/>
        <pc:sldMkLst>
          <pc:docMk/>
          <pc:sldMk cId="2478079616" sldId="277"/>
        </pc:sldMkLst>
      </pc:sldChg>
      <pc:sldChg chg="del">
        <pc:chgData name="Arnab Das" userId="ebdad78e63cdf28d" providerId="LiveId" clId="{92DF6A86-1F79-4A56-ADEC-03D1CCD46EFA}" dt="2024-08-17T20:03:47.731" v="4" actId="2696"/>
        <pc:sldMkLst>
          <pc:docMk/>
          <pc:sldMk cId="1640288181" sldId="278"/>
        </pc:sldMkLst>
      </pc:sldChg>
      <pc:sldChg chg="del">
        <pc:chgData name="Arnab Das" userId="ebdad78e63cdf28d" providerId="LiveId" clId="{92DF6A86-1F79-4A56-ADEC-03D1CCD46EFA}" dt="2024-08-17T20:03:47.731" v="4" actId="2696"/>
        <pc:sldMkLst>
          <pc:docMk/>
          <pc:sldMk cId="1246021298" sldId="279"/>
        </pc:sldMkLst>
      </pc:sldChg>
      <pc:sldChg chg="del">
        <pc:chgData name="Arnab Das" userId="ebdad78e63cdf28d" providerId="LiveId" clId="{92DF6A86-1F79-4A56-ADEC-03D1CCD46EFA}" dt="2024-08-17T20:03:47.731" v="4" actId="2696"/>
        <pc:sldMkLst>
          <pc:docMk/>
          <pc:sldMk cId="2107888131" sldId="281"/>
        </pc:sldMkLst>
      </pc:sldChg>
      <pc:sldChg chg="del">
        <pc:chgData name="Arnab Das" userId="ebdad78e63cdf28d" providerId="LiveId" clId="{92DF6A86-1F79-4A56-ADEC-03D1CCD46EFA}" dt="2024-08-17T20:03:47.731" v="4" actId="2696"/>
        <pc:sldMkLst>
          <pc:docMk/>
          <pc:sldMk cId="3157109385" sldId="282"/>
        </pc:sldMkLst>
      </pc:sldChg>
      <pc:sldChg chg="del">
        <pc:chgData name="Arnab Das" userId="ebdad78e63cdf28d" providerId="LiveId" clId="{92DF6A86-1F79-4A56-ADEC-03D1CCD46EFA}" dt="2024-08-17T20:03:47.731" v="4" actId="2696"/>
        <pc:sldMkLst>
          <pc:docMk/>
          <pc:sldMk cId="2517140333" sldId="283"/>
        </pc:sldMkLst>
      </pc:sldChg>
      <pc:sldChg chg="del">
        <pc:chgData name="Arnab Das" userId="ebdad78e63cdf28d" providerId="LiveId" clId="{92DF6A86-1F79-4A56-ADEC-03D1CCD46EFA}" dt="2024-08-17T20:03:38.838" v="3" actId="2696"/>
        <pc:sldMkLst>
          <pc:docMk/>
          <pc:sldMk cId="3760906987" sldId="285"/>
        </pc:sldMkLst>
      </pc:sldChg>
      <pc:sldChg chg="del">
        <pc:chgData name="Arnab Das" userId="ebdad78e63cdf28d" providerId="LiveId" clId="{92DF6A86-1F79-4A56-ADEC-03D1CCD46EFA}" dt="2024-08-17T20:03:32.425" v="0" actId="2696"/>
        <pc:sldMkLst>
          <pc:docMk/>
          <pc:sldMk cId="4157533387" sldId="288"/>
        </pc:sldMkLst>
      </pc:sldChg>
      <pc:sldChg chg="del">
        <pc:chgData name="Arnab Das" userId="ebdad78e63cdf28d" providerId="LiveId" clId="{92DF6A86-1F79-4A56-ADEC-03D1CCD46EFA}" dt="2024-08-17T20:03:36.909" v="2" actId="2696"/>
        <pc:sldMkLst>
          <pc:docMk/>
          <pc:sldMk cId="4182148033" sldId="293"/>
        </pc:sldMkLst>
      </pc:sldChg>
      <pc:sldChg chg="del">
        <pc:chgData name="Arnab Das" userId="ebdad78e63cdf28d" providerId="LiveId" clId="{92DF6A86-1F79-4A56-ADEC-03D1CCD46EFA}" dt="2024-08-17T20:03:47.731" v="4" actId="2696"/>
        <pc:sldMkLst>
          <pc:docMk/>
          <pc:sldMk cId="32955924" sldId="294"/>
        </pc:sldMkLst>
      </pc:sldChg>
      <pc:sldChg chg="del">
        <pc:chgData name="Arnab Das" userId="ebdad78e63cdf28d" providerId="LiveId" clId="{92DF6A86-1F79-4A56-ADEC-03D1CCD46EFA}" dt="2024-08-17T20:03:34.604" v="1" actId="2696"/>
        <pc:sldMkLst>
          <pc:docMk/>
          <pc:sldMk cId="2519727083" sldId="295"/>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7/16/2025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2025/7/16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a:t>
            </a:fld>
            <a:endParaRPr lang="en-US" altLang="zh-CN"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36732" y="1252332"/>
            <a:ext cx="5478741" cy="5330713"/>
          </a:xfrm>
        </p:spPr>
        <p:txBody>
          <a:bodyPr/>
          <a:lstStyle/>
          <a:p>
            <a:r>
              <a:rPr lang="en-US" sz="1400" dirty="0">
                <a:latin typeface="Spectral"/>
              </a:rPr>
              <a:t>Today’s modern applications are far more complex, consisting of </a:t>
            </a:r>
            <a:r>
              <a:rPr lang="en-US" sz="1400" b="1" dirty="0">
                <a:latin typeface="Spectral"/>
              </a:rPr>
              <a:t>dozens or even hundreds of services</a:t>
            </a:r>
            <a:r>
              <a:rPr lang="en-US" sz="1400" dirty="0">
                <a:latin typeface="Spectral"/>
              </a:rPr>
              <a:t>, each with multiple instances that scale up and down dynamically.</a:t>
            </a:r>
          </a:p>
          <a:p>
            <a:r>
              <a:rPr lang="en-US" sz="1400" dirty="0">
                <a:latin typeface="Spectral"/>
              </a:rPr>
              <a:t>This makes it harder for services to efficiently </a:t>
            </a:r>
            <a:r>
              <a:rPr lang="en-US" sz="1400" b="1" dirty="0">
                <a:latin typeface="Spectral"/>
              </a:rPr>
              <a:t>find and communicate</a:t>
            </a:r>
            <a:r>
              <a:rPr lang="en-US" sz="1400" dirty="0">
                <a:latin typeface="Spectral"/>
              </a:rPr>
              <a:t> with each other across networks. That’s where </a:t>
            </a:r>
            <a:r>
              <a:rPr lang="en-US" sz="1400" b="1" dirty="0">
                <a:latin typeface="Spectral"/>
              </a:rPr>
              <a:t>Service Discovery</a:t>
            </a:r>
            <a:r>
              <a:rPr lang="en-US" sz="1400" dirty="0">
                <a:latin typeface="Spectral"/>
              </a:rPr>
              <a:t> comes into play.</a:t>
            </a:r>
          </a:p>
        </p:txBody>
      </p:sp>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36733" y="183517"/>
            <a:ext cx="6511047" cy="913126"/>
          </a:xfrm>
        </p:spPr>
        <p:txBody>
          <a:bodyPr/>
          <a:lstStyle/>
          <a:p>
            <a:r>
              <a:rPr lang="en-IN" dirty="0"/>
              <a:t>What is Service Discovery ?</a:t>
            </a:r>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cxnSp>
        <p:nvCxnSpPr>
          <p:cNvPr id="4" name="Straight Connector 3">
            <a:extLst>
              <a:ext uri="{FF2B5EF4-FFF2-40B4-BE49-F238E27FC236}">
                <a16:creationId xmlns:a16="http://schemas.microsoft.com/office/drawing/2014/main" id="{CA00B192-AD43-7898-23C7-2FCBA9A7803D}"/>
              </a:ext>
            </a:extLst>
          </p:cNvPr>
          <p:cNvCxnSpPr>
            <a:cxnSpLocks/>
          </p:cNvCxnSpPr>
          <p:nvPr/>
        </p:nvCxnSpPr>
        <p:spPr>
          <a:xfrm>
            <a:off x="6096000"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FC93D581-943B-92AA-A087-232537F65B7A}"/>
              </a:ext>
            </a:extLst>
          </p:cNvPr>
          <p:cNvPicPr>
            <a:picLocks noChangeAspect="1"/>
          </p:cNvPicPr>
          <p:nvPr/>
        </p:nvPicPr>
        <p:blipFill>
          <a:blip r:embed="rId2"/>
          <a:stretch>
            <a:fillRect/>
          </a:stretch>
        </p:blipFill>
        <p:spPr>
          <a:xfrm>
            <a:off x="6176528" y="860279"/>
            <a:ext cx="5814204" cy="5814204"/>
          </a:xfrm>
          <a:prstGeom prst="rect">
            <a:avLst/>
          </a:prstGeom>
        </p:spPr>
      </p:pic>
      <p:pic>
        <p:nvPicPr>
          <p:cNvPr id="3074" name="Picture 2" descr="Service Discovery in a Microservices Architecture">
            <a:extLst>
              <a:ext uri="{FF2B5EF4-FFF2-40B4-BE49-F238E27FC236}">
                <a16:creationId xmlns:a16="http://schemas.microsoft.com/office/drawing/2014/main" id="{0ABCB65D-86E7-8992-8740-7B6FFAC7B8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732" y="2967487"/>
            <a:ext cx="5375148" cy="3312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5548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1131A02-B5D5-B48C-E59C-27B893444E06}"/>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EE2107E-5F0B-7ACD-D567-CDC329A50391}"/>
              </a:ext>
            </a:extLst>
          </p:cNvPr>
          <p:cNvSpPr>
            <a:spLocks noGrp="1"/>
          </p:cNvSpPr>
          <p:nvPr>
            <p:ph type="sldNum" sz="quarter" idx="53"/>
          </p:nvPr>
        </p:nvSpPr>
        <p:spPr/>
        <p:txBody>
          <a:bodyPr/>
          <a:lstStyle/>
          <a:p>
            <a:fld id="{47FEACEE-25B4-4A2D-B147-27296E36371D}" type="slidenum">
              <a:rPr lang="en-US" altLang="zh-CN" smtClean="0"/>
              <a:pPr/>
              <a:t>10</a:t>
            </a:fld>
            <a:endParaRPr lang="en-US" altLang="zh-CN" dirty="0"/>
          </a:p>
        </p:txBody>
      </p:sp>
      <p:sp>
        <p:nvSpPr>
          <p:cNvPr id="20" name="Text Placeholder 19">
            <a:extLst>
              <a:ext uri="{FF2B5EF4-FFF2-40B4-BE49-F238E27FC236}">
                <a16:creationId xmlns:a16="http://schemas.microsoft.com/office/drawing/2014/main" id="{E41274EE-80D3-639A-CA85-0350F77C523B}"/>
              </a:ext>
            </a:extLst>
          </p:cNvPr>
          <p:cNvSpPr>
            <a:spLocks noGrp="1"/>
          </p:cNvSpPr>
          <p:nvPr>
            <p:ph type="body" sz="quarter" idx="28"/>
          </p:nvPr>
        </p:nvSpPr>
        <p:spPr>
          <a:xfrm>
            <a:off x="536732" y="1069769"/>
            <a:ext cx="6899238" cy="5330713"/>
          </a:xfrm>
        </p:spPr>
        <p:txBody>
          <a:bodyPr/>
          <a:lstStyle/>
          <a:p>
            <a:pPr lvl="0" eaLnBrk="0" fontAlgn="base" hangingPunct="0">
              <a:spcBef>
                <a:spcPct val="0"/>
              </a:spcBef>
              <a:spcAft>
                <a:spcPct val="0"/>
              </a:spcAft>
            </a:pPr>
            <a:endParaRPr lang="en-US" altLang="en-US" sz="1600" dirty="0">
              <a:solidFill>
                <a:schemeClr val="tx1"/>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Choose the Right Model: </a:t>
            </a:r>
            <a:r>
              <a:rPr lang="en-US" altLang="en-US" sz="1400" dirty="0">
                <a:solidFill>
                  <a:srgbClr val="363737"/>
                </a:solidFill>
                <a:latin typeface="Spectral"/>
              </a:rPr>
              <a:t>Use client-side discovery for custom load balancing and server-side for centralized routing.</a:t>
            </a:r>
          </a:p>
          <a:p>
            <a:pPr lvl="0" eaLnBrk="0" fontAlgn="base" hangingPunct="0">
              <a:spcBef>
                <a:spcPct val="0"/>
              </a:spcBef>
              <a:spcAft>
                <a:spcPct val="0"/>
              </a:spcAft>
            </a:pPr>
            <a:endParaRPr lang="en-US" altLang="en-US" sz="500" dirty="0">
              <a:solidFill>
                <a:srgbClr val="363737"/>
              </a:solidFill>
              <a:latin typeface="Spectral"/>
            </a:endParaRPr>
          </a:p>
          <a:p>
            <a:pPr lvl="0" eaLnBrk="0" fontAlgn="base" hangingPunct="0">
              <a:spcBef>
                <a:spcPct val="0"/>
              </a:spcBef>
              <a:spcAft>
                <a:spcPct val="0"/>
              </a:spcAft>
            </a:pPr>
            <a:endParaRPr lang="en-US" altLang="en-US" sz="500" dirty="0">
              <a:solidFill>
                <a:srgbClr val="363737"/>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Ensure High Availability: </a:t>
            </a:r>
            <a:r>
              <a:rPr lang="en-US" altLang="en-US" sz="1400" dirty="0">
                <a:solidFill>
                  <a:srgbClr val="363737"/>
                </a:solidFill>
                <a:latin typeface="Spectral"/>
              </a:rPr>
              <a:t>Replicate the service registry and test failover scenarios to prevent downtime. Deploy multiple instances of the service registry to avoid single points of failure.</a:t>
            </a:r>
          </a:p>
          <a:p>
            <a:pPr lvl="0" eaLnBrk="0" fontAlgn="base" hangingPunct="0">
              <a:spcBef>
                <a:spcPct val="0"/>
              </a:spcBef>
              <a:spcAft>
                <a:spcPct val="0"/>
              </a:spcAft>
            </a:pPr>
            <a:endParaRPr lang="en-US" altLang="en-US" sz="500" dirty="0">
              <a:solidFill>
                <a:srgbClr val="363737"/>
              </a:solidFill>
              <a:latin typeface="Spectral"/>
            </a:endParaRPr>
          </a:p>
          <a:p>
            <a:pPr lvl="0" eaLnBrk="0" fontAlgn="base" hangingPunct="0">
              <a:spcBef>
                <a:spcPct val="0"/>
              </a:spcBef>
              <a:spcAft>
                <a:spcPct val="0"/>
              </a:spcAft>
            </a:pPr>
            <a:endParaRPr lang="en-US" altLang="en-US" sz="500" dirty="0">
              <a:solidFill>
                <a:srgbClr val="363737"/>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Automate Registration: </a:t>
            </a:r>
            <a:r>
              <a:rPr lang="en-US" altLang="en-US" sz="1400" dirty="0">
                <a:solidFill>
                  <a:srgbClr val="363737"/>
                </a:solidFill>
                <a:latin typeface="Spectral"/>
              </a:rPr>
              <a:t>Use self-registration, sidecars, or orchestration tools for dynamic environments. Ensure proper deregistration of stale services.</a:t>
            </a:r>
          </a:p>
          <a:p>
            <a:pPr lvl="0" eaLnBrk="0" fontAlgn="base" hangingPunct="0">
              <a:spcBef>
                <a:spcPct val="0"/>
              </a:spcBef>
              <a:spcAft>
                <a:spcPct val="0"/>
              </a:spcAft>
            </a:pPr>
            <a:endParaRPr lang="en-US" altLang="en-US" sz="500" dirty="0">
              <a:solidFill>
                <a:srgbClr val="363737"/>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Use Health Checks: </a:t>
            </a:r>
            <a:r>
              <a:rPr lang="en-US" altLang="en-US" sz="1400" dirty="0">
                <a:solidFill>
                  <a:srgbClr val="363737"/>
                </a:solidFill>
                <a:latin typeface="Spectral"/>
              </a:rPr>
              <a:t>Monitor service health and remove failing instances automatically.</a:t>
            </a:r>
          </a:p>
          <a:p>
            <a:pPr lvl="0" eaLnBrk="0" fontAlgn="base" hangingPunct="0">
              <a:spcBef>
                <a:spcPct val="0"/>
              </a:spcBef>
              <a:spcAft>
                <a:spcPct val="0"/>
              </a:spcAft>
            </a:pPr>
            <a:endParaRPr lang="en-US" altLang="en-US" sz="500" dirty="0">
              <a:solidFill>
                <a:srgbClr val="363737"/>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Follow Naming Conventions: </a:t>
            </a:r>
            <a:r>
              <a:rPr lang="en-US" altLang="en-US" sz="1400" dirty="0">
                <a:solidFill>
                  <a:srgbClr val="363737"/>
                </a:solidFill>
                <a:latin typeface="Spectral"/>
              </a:rPr>
              <a:t>Use clear, unique service names with versioning to avoid conflicts (e.g., payment-service-v1).</a:t>
            </a:r>
          </a:p>
          <a:p>
            <a:pPr lvl="0" eaLnBrk="0" fontAlgn="base" hangingPunct="0">
              <a:spcBef>
                <a:spcPct val="0"/>
              </a:spcBef>
              <a:spcAft>
                <a:spcPct val="0"/>
              </a:spcAft>
            </a:pPr>
            <a:endParaRPr lang="en-US" altLang="en-US" sz="500" dirty="0">
              <a:solidFill>
                <a:srgbClr val="363737"/>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Caching</a:t>
            </a:r>
            <a:r>
              <a:rPr lang="en-US" altLang="en-US" sz="1400" dirty="0">
                <a:solidFill>
                  <a:srgbClr val="363737"/>
                </a:solidFill>
                <a:latin typeface="Spectral"/>
              </a:rPr>
              <a:t>: Use caching mechanisms to reduce the load on the service registry and improve discovery performance.</a:t>
            </a:r>
          </a:p>
          <a:p>
            <a:pPr lvl="0" eaLnBrk="0" fontAlgn="base" hangingPunct="0">
              <a:spcBef>
                <a:spcPct val="0"/>
              </a:spcBef>
              <a:spcAft>
                <a:spcPct val="0"/>
              </a:spcAft>
            </a:pPr>
            <a:endParaRPr lang="en-US" altLang="en-US" sz="500" dirty="0">
              <a:solidFill>
                <a:srgbClr val="363737"/>
              </a:solidFill>
              <a:latin typeface="Spectral"/>
            </a:endParaRPr>
          </a:p>
          <a:p>
            <a:pPr marL="285750" lvl="0" indent="-285750" eaLnBrk="0" fontAlgn="base" hangingPunct="0">
              <a:spcBef>
                <a:spcPct val="0"/>
              </a:spcBef>
              <a:spcAft>
                <a:spcPct val="0"/>
              </a:spcAft>
              <a:buFont typeface="Wingdings" panose="05000000000000000000" pitchFamily="2" charset="2"/>
              <a:buChar char="§"/>
            </a:pPr>
            <a:r>
              <a:rPr lang="en-US" altLang="en-US" sz="1400" b="1" dirty="0">
                <a:solidFill>
                  <a:srgbClr val="363737"/>
                </a:solidFill>
                <a:latin typeface="Spectral"/>
              </a:rPr>
              <a:t>Scalability</a:t>
            </a:r>
            <a:r>
              <a:rPr lang="en-US" altLang="en-US" sz="1400" dirty="0">
                <a:solidFill>
                  <a:srgbClr val="363737"/>
                </a:solidFill>
                <a:latin typeface="Spectral"/>
              </a:rPr>
              <a:t>: Ensure that the service discovery system can scale with the growth of your services.</a:t>
            </a:r>
          </a:p>
          <a:p>
            <a:pPr lvl="0" eaLnBrk="0" fontAlgn="base" hangingPunct="0">
              <a:spcBef>
                <a:spcPct val="0"/>
              </a:spcBef>
              <a:spcAft>
                <a:spcPct val="0"/>
              </a:spcAft>
              <a:buFontTx/>
              <a:buAutoNum type="arabicPeriod" startAt="7"/>
            </a:pPr>
            <a:endParaRPr lang="en-US" altLang="en-US" sz="1400" dirty="0">
              <a:solidFill>
                <a:srgbClr val="363737"/>
              </a:solidFill>
              <a:latin typeface="Spectral"/>
            </a:endParaRPr>
          </a:p>
          <a:p>
            <a:r>
              <a:rPr lang="en-US" sz="1200" dirty="0">
                <a:latin typeface="Spectral"/>
              </a:rPr>
              <a:t>Service discovery may not be the most glamorous aspect of distributed systems, but it is undoubtedly one of the most </a:t>
            </a:r>
            <a:r>
              <a:rPr lang="en-US" sz="1200" dirty="0" err="1">
                <a:latin typeface="Spectral"/>
              </a:rPr>
              <a:t>essential.Think</a:t>
            </a:r>
            <a:r>
              <a:rPr lang="en-US" sz="1200" dirty="0">
                <a:latin typeface="Spectral"/>
              </a:rPr>
              <a:t> of service discovery as the address book of your microservices architecture. Without it, scaling and maintaining distributed systems would be chaotic.</a:t>
            </a:r>
          </a:p>
          <a:p>
            <a:r>
              <a:rPr lang="en-US" sz="1200" dirty="0">
                <a:latin typeface="Spectral"/>
              </a:rPr>
              <a:t>It serves as the backbone that enables the seamless communication and coordination between services, allowing complex applications to function reliably and efficiently.</a:t>
            </a:r>
          </a:p>
          <a:p>
            <a:pPr lvl="0" eaLnBrk="0" fontAlgn="base" hangingPunct="0">
              <a:spcBef>
                <a:spcPct val="0"/>
              </a:spcBef>
              <a:spcAft>
                <a:spcPct val="0"/>
              </a:spcAft>
            </a:pPr>
            <a:endParaRPr lang="en-US" altLang="en-US" sz="1200" dirty="0">
              <a:solidFill>
                <a:srgbClr val="363737"/>
              </a:solidFill>
              <a:latin typeface="Spectral"/>
            </a:endParaRPr>
          </a:p>
          <a:p>
            <a:pPr lvl="0" eaLnBrk="0" fontAlgn="base" hangingPunct="0">
              <a:spcBef>
                <a:spcPct val="0"/>
              </a:spcBef>
              <a:spcAft>
                <a:spcPct val="0"/>
              </a:spcAft>
            </a:pPr>
            <a:endParaRPr lang="en-US" altLang="en-US" sz="1600" dirty="0">
              <a:solidFill>
                <a:schemeClr val="tx1"/>
              </a:solidFill>
              <a:latin typeface="Spectral"/>
            </a:endParaRPr>
          </a:p>
        </p:txBody>
      </p:sp>
      <p:sp>
        <p:nvSpPr>
          <p:cNvPr id="5" name="Title 4">
            <a:extLst>
              <a:ext uri="{FF2B5EF4-FFF2-40B4-BE49-F238E27FC236}">
                <a16:creationId xmlns:a16="http://schemas.microsoft.com/office/drawing/2014/main" id="{87E6F65D-C4B8-97B3-EB01-E47EC0584F0F}"/>
              </a:ext>
            </a:extLst>
          </p:cNvPr>
          <p:cNvSpPr>
            <a:spLocks noGrp="1"/>
          </p:cNvSpPr>
          <p:nvPr>
            <p:ph type="title"/>
          </p:nvPr>
        </p:nvSpPr>
        <p:spPr>
          <a:xfrm>
            <a:off x="536732" y="251085"/>
            <a:ext cx="10202801" cy="913126"/>
          </a:xfrm>
        </p:spPr>
        <p:txBody>
          <a:bodyPr/>
          <a:lstStyle/>
          <a:p>
            <a:r>
              <a:rPr lang="en-US" sz="3600" dirty="0"/>
              <a:t>Best Practices for Implementing Service Discovery</a:t>
            </a:r>
          </a:p>
        </p:txBody>
      </p:sp>
      <p:cxnSp>
        <p:nvCxnSpPr>
          <p:cNvPr id="4" name="Straight Connector 3">
            <a:extLst>
              <a:ext uri="{FF2B5EF4-FFF2-40B4-BE49-F238E27FC236}">
                <a16:creationId xmlns:a16="http://schemas.microsoft.com/office/drawing/2014/main" id="{C166A6DC-A746-80CE-D428-A3D28C90BC24}"/>
              </a:ext>
            </a:extLst>
          </p:cNvPr>
          <p:cNvCxnSpPr>
            <a:cxnSpLocks/>
          </p:cNvCxnSpPr>
          <p:nvPr/>
        </p:nvCxnSpPr>
        <p:spPr>
          <a:xfrm>
            <a:off x="7502106"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7F2F834F-1AEA-A44D-F20C-B63D561CD780}"/>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0" name="Picture 9">
            <a:extLst>
              <a:ext uri="{FF2B5EF4-FFF2-40B4-BE49-F238E27FC236}">
                <a16:creationId xmlns:a16="http://schemas.microsoft.com/office/drawing/2014/main" id="{11B16D14-6F1E-943A-CAA8-EC38AD35DAEF}"/>
              </a:ext>
            </a:extLst>
          </p:cNvPr>
          <p:cNvPicPr>
            <a:picLocks noChangeAspect="1"/>
          </p:cNvPicPr>
          <p:nvPr/>
        </p:nvPicPr>
        <p:blipFill>
          <a:blip r:embed="rId2"/>
          <a:stretch>
            <a:fillRect/>
          </a:stretch>
        </p:blipFill>
        <p:spPr>
          <a:xfrm>
            <a:off x="7570629" y="1630872"/>
            <a:ext cx="4621371" cy="4621371"/>
          </a:xfrm>
          <a:prstGeom prst="rect">
            <a:avLst/>
          </a:prstGeom>
        </p:spPr>
      </p:pic>
    </p:spTree>
    <p:extLst>
      <p:ext uri="{BB962C8B-B14F-4D97-AF65-F5344CB8AC3E}">
        <p14:creationId xmlns:p14="http://schemas.microsoft.com/office/powerpoint/2010/main" val="2917090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9E62A6-3F86-0324-F172-32D0C1C5D77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CFAFD0E-F6DA-AC06-6333-2EAA42EE9CB4}"/>
              </a:ext>
            </a:extLst>
          </p:cNvPr>
          <p:cNvSpPr>
            <a:spLocks noGrp="1"/>
          </p:cNvSpPr>
          <p:nvPr>
            <p:ph type="sldNum" sz="quarter" idx="53"/>
          </p:nvPr>
        </p:nvSpPr>
        <p:spPr/>
        <p:txBody>
          <a:bodyPr/>
          <a:lstStyle/>
          <a:p>
            <a:fld id="{47FEACEE-25B4-4A2D-B147-27296E36371D}" type="slidenum">
              <a:rPr lang="en-US" altLang="zh-CN" smtClean="0"/>
              <a:pPr/>
              <a:t>2</a:t>
            </a:fld>
            <a:endParaRPr lang="en-US" altLang="zh-CN" dirty="0"/>
          </a:p>
        </p:txBody>
      </p:sp>
      <p:sp>
        <p:nvSpPr>
          <p:cNvPr id="20" name="Text Placeholder 19">
            <a:extLst>
              <a:ext uri="{FF2B5EF4-FFF2-40B4-BE49-F238E27FC236}">
                <a16:creationId xmlns:a16="http://schemas.microsoft.com/office/drawing/2014/main" id="{1BC2804D-AD3E-F1E7-1C23-6F14458A1338}"/>
              </a:ext>
            </a:extLst>
          </p:cNvPr>
          <p:cNvSpPr>
            <a:spLocks noGrp="1"/>
          </p:cNvSpPr>
          <p:nvPr>
            <p:ph type="body" sz="quarter" idx="28"/>
          </p:nvPr>
        </p:nvSpPr>
        <p:spPr>
          <a:xfrm>
            <a:off x="536732" y="1276202"/>
            <a:ext cx="5478741" cy="5330713"/>
          </a:xfrm>
        </p:spPr>
        <p:txBody>
          <a:bodyPr/>
          <a:lstStyle/>
          <a:p>
            <a:r>
              <a:rPr lang="en-US" sz="1400" b="1" dirty="0">
                <a:latin typeface="Spectral"/>
              </a:rPr>
              <a:t>Service discovery</a:t>
            </a:r>
            <a:r>
              <a:rPr lang="en-US" sz="1400" dirty="0">
                <a:latin typeface="Spectral"/>
              </a:rPr>
              <a:t> is a mechanism that allows services in a distributed system to </a:t>
            </a:r>
            <a:r>
              <a:rPr lang="en-US" sz="1400" b="1" dirty="0">
                <a:latin typeface="Spectral"/>
              </a:rPr>
              <a:t>find and communicate</a:t>
            </a:r>
            <a:r>
              <a:rPr lang="en-US" sz="1400" dirty="0">
                <a:latin typeface="Spectral"/>
              </a:rPr>
              <a:t> with each other dynamically.</a:t>
            </a:r>
          </a:p>
          <a:p>
            <a:r>
              <a:rPr lang="en-US" sz="1400" dirty="0">
                <a:latin typeface="Spectral"/>
              </a:rPr>
              <a:t>It hides the complex details of where services are located, so they can interact without knowing each other's exact network spots.</a:t>
            </a:r>
          </a:p>
          <a:p>
            <a:r>
              <a:rPr lang="en-US" sz="1400" dirty="0">
                <a:latin typeface="Spectral"/>
              </a:rPr>
              <a:t>Service discovery registers and maintains a record of all your services in a </a:t>
            </a:r>
            <a:r>
              <a:rPr lang="en-US" sz="1400" b="1" dirty="0">
                <a:latin typeface="Spectral"/>
              </a:rPr>
              <a:t>service registry</a:t>
            </a:r>
            <a:r>
              <a:rPr lang="en-US" sz="1400" dirty="0">
                <a:latin typeface="Spectral"/>
              </a:rPr>
              <a:t>. This service registry acts as a single source of truth that allows your services to query and communicate with each other.</a:t>
            </a:r>
          </a:p>
          <a:p>
            <a:endParaRPr lang="en-US" sz="1400" dirty="0">
              <a:latin typeface="Spectral"/>
            </a:endParaRPr>
          </a:p>
          <a:p>
            <a:r>
              <a:rPr lang="en-US" sz="1400" dirty="0">
                <a:latin typeface="Spectral"/>
              </a:rPr>
              <a:t>A service registry typically stores:</a:t>
            </a:r>
          </a:p>
          <a:p>
            <a:endParaRPr lang="en-US" sz="1400" dirty="0">
              <a:latin typeface="Spectral"/>
            </a:endParaRPr>
          </a:p>
          <a:p>
            <a:pPr marL="285750" indent="-285750">
              <a:buFont typeface="Wingdings" panose="05000000000000000000" pitchFamily="2" charset="2"/>
              <a:buChar char="§"/>
            </a:pPr>
            <a:r>
              <a:rPr lang="en-US" sz="1400" b="1" dirty="0">
                <a:latin typeface="Spectral"/>
              </a:rPr>
              <a:t>Basic Details:</a:t>
            </a:r>
            <a:r>
              <a:rPr lang="en-US" sz="1400" dirty="0">
                <a:latin typeface="Spectral"/>
              </a:rPr>
              <a:t> Service name, IP, port, and status.</a:t>
            </a:r>
          </a:p>
          <a:p>
            <a:pPr marL="285750" indent="-285750">
              <a:buFont typeface="Wingdings" panose="05000000000000000000" pitchFamily="2" charset="2"/>
              <a:buChar char="§"/>
            </a:pPr>
            <a:r>
              <a:rPr lang="en-US" sz="1400" b="1" dirty="0">
                <a:latin typeface="Spectral"/>
              </a:rPr>
              <a:t>Metadata:</a:t>
            </a:r>
            <a:r>
              <a:rPr lang="en-US" sz="1400" dirty="0">
                <a:latin typeface="Spectral"/>
              </a:rPr>
              <a:t> Version, environment, region, tags, etc.</a:t>
            </a:r>
          </a:p>
          <a:p>
            <a:pPr marL="285750" indent="-285750">
              <a:buFont typeface="Wingdings" panose="05000000000000000000" pitchFamily="2" charset="2"/>
              <a:buChar char="§"/>
            </a:pPr>
            <a:r>
              <a:rPr lang="en-US" sz="1400" b="1" dirty="0">
                <a:latin typeface="Spectral"/>
              </a:rPr>
              <a:t>Health Information:</a:t>
            </a:r>
            <a:r>
              <a:rPr lang="en-US" sz="1400" dirty="0">
                <a:latin typeface="Spectral"/>
              </a:rPr>
              <a:t> Health status, last health check.</a:t>
            </a:r>
          </a:p>
          <a:p>
            <a:pPr marL="285750" indent="-285750">
              <a:buFont typeface="Wingdings" panose="05000000000000000000" pitchFamily="2" charset="2"/>
              <a:buChar char="§"/>
            </a:pPr>
            <a:r>
              <a:rPr lang="en-US" sz="1400" b="1" dirty="0">
                <a:latin typeface="Spectral"/>
              </a:rPr>
              <a:t>Load Balancing Info:</a:t>
            </a:r>
            <a:r>
              <a:rPr lang="en-US" sz="1400" dirty="0">
                <a:latin typeface="Spectral"/>
              </a:rPr>
              <a:t> Weights, priorities.</a:t>
            </a:r>
          </a:p>
          <a:p>
            <a:pPr marL="285750" indent="-285750">
              <a:buFont typeface="Wingdings" panose="05000000000000000000" pitchFamily="2" charset="2"/>
              <a:buChar char="§"/>
            </a:pPr>
            <a:r>
              <a:rPr lang="en-US" sz="1400" b="1" dirty="0">
                <a:latin typeface="Spectral"/>
              </a:rPr>
              <a:t>Secure Communication:</a:t>
            </a:r>
            <a:r>
              <a:rPr lang="en-US" sz="1400" dirty="0">
                <a:latin typeface="Spectral"/>
              </a:rPr>
              <a:t> Protocols, certificates.</a:t>
            </a:r>
          </a:p>
          <a:p>
            <a:r>
              <a:rPr lang="en-US" sz="1400" dirty="0">
                <a:latin typeface="Spectral"/>
              </a:rPr>
              <a:t>This abstraction is important in environments where services are constantly being added, removed, or scaled.</a:t>
            </a:r>
          </a:p>
          <a:p>
            <a:endParaRPr lang="en-US" sz="1400" dirty="0">
              <a:latin typeface="Spectral"/>
            </a:endParaRPr>
          </a:p>
        </p:txBody>
      </p:sp>
      <p:sp>
        <p:nvSpPr>
          <p:cNvPr id="5" name="Title 4">
            <a:extLst>
              <a:ext uri="{FF2B5EF4-FFF2-40B4-BE49-F238E27FC236}">
                <a16:creationId xmlns:a16="http://schemas.microsoft.com/office/drawing/2014/main" id="{89F213E7-4941-8000-CDCB-780BEFF0F93E}"/>
              </a:ext>
            </a:extLst>
          </p:cNvPr>
          <p:cNvSpPr>
            <a:spLocks noGrp="1"/>
          </p:cNvSpPr>
          <p:nvPr>
            <p:ph type="title"/>
          </p:nvPr>
        </p:nvSpPr>
        <p:spPr>
          <a:xfrm>
            <a:off x="536732" y="251085"/>
            <a:ext cx="10202801" cy="913126"/>
          </a:xfrm>
        </p:spPr>
        <p:txBody>
          <a:bodyPr/>
          <a:lstStyle/>
          <a:p>
            <a:r>
              <a:rPr lang="en-US" dirty="0"/>
              <a:t>1. </a:t>
            </a:r>
            <a:r>
              <a:rPr lang="en-IN" dirty="0"/>
              <a:t>What is Service Discovery ?</a:t>
            </a:r>
            <a:endParaRPr lang="en-US" dirty="0"/>
          </a:p>
        </p:txBody>
      </p:sp>
      <p:cxnSp>
        <p:nvCxnSpPr>
          <p:cNvPr id="4" name="Straight Connector 3">
            <a:extLst>
              <a:ext uri="{FF2B5EF4-FFF2-40B4-BE49-F238E27FC236}">
                <a16:creationId xmlns:a16="http://schemas.microsoft.com/office/drawing/2014/main" id="{38147FC7-9FA8-D4A1-FEEC-1348484833C7}"/>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820EB9DB-29B6-E90E-3F00-D37D11E89364}"/>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9" name="Picture 8">
            <a:extLst>
              <a:ext uri="{FF2B5EF4-FFF2-40B4-BE49-F238E27FC236}">
                <a16:creationId xmlns:a16="http://schemas.microsoft.com/office/drawing/2014/main" id="{B5087107-138B-FE7B-38C6-BA1174CFA3F2}"/>
              </a:ext>
            </a:extLst>
          </p:cNvPr>
          <p:cNvPicPr>
            <a:picLocks noChangeAspect="1"/>
          </p:cNvPicPr>
          <p:nvPr/>
        </p:nvPicPr>
        <p:blipFill>
          <a:blip r:embed="rId2"/>
          <a:stretch>
            <a:fillRect/>
          </a:stretch>
        </p:blipFill>
        <p:spPr>
          <a:xfrm>
            <a:off x="6697630" y="1421102"/>
            <a:ext cx="4725835" cy="4725835"/>
          </a:xfrm>
          <a:prstGeom prst="rect">
            <a:avLst/>
          </a:prstGeom>
        </p:spPr>
      </p:pic>
    </p:spTree>
    <p:extLst>
      <p:ext uri="{BB962C8B-B14F-4D97-AF65-F5344CB8AC3E}">
        <p14:creationId xmlns:p14="http://schemas.microsoft.com/office/powerpoint/2010/main" val="344234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B7EEB79-CBDC-0983-E262-B429F383ACAE}"/>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C976F53-AD0C-AD1B-A1B1-2E2A1B20B790}"/>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20" name="Text Placeholder 19">
            <a:extLst>
              <a:ext uri="{FF2B5EF4-FFF2-40B4-BE49-F238E27FC236}">
                <a16:creationId xmlns:a16="http://schemas.microsoft.com/office/drawing/2014/main" id="{5A5E15D0-4056-FC6D-8583-4F2A4B494FEB}"/>
              </a:ext>
            </a:extLst>
          </p:cNvPr>
          <p:cNvSpPr>
            <a:spLocks noGrp="1"/>
          </p:cNvSpPr>
          <p:nvPr>
            <p:ph type="body" sz="quarter" idx="28"/>
          </p:nvPr>
        </p:nvSpPr>
        <p:spPr>
          <a:xfrm>
            <a:off x="536732" y="1276202"/>
            <a:ext cx="5478741" cy="5330713"/>
          </a:xfrm>
        </p:spPr>
        <p:txBody>
          <a:bodyPr/>
          <a:lstStyle/>
          <a:p>
            <a:r>
              <a:rPr lang="en-US" sz="1400" dirty="0">
                <a:latin typeface="Spectral"/>
              </a:rPr>
              <a:t>Think about a massive system like </a:t>
            </a:r>
            <a:r>
              <a:rPr lang="en-US" sz="1400" b="1" dirty="0">
                <a:latin typeface="Spectral"/>
              </a:rPr>
              <a:t>Netflix</a:t>
            </a:r>
            <a:r>
              <a:rPr lang="en-US" sz="1400" dirty="0">
                <a:latin typeface="Spectral"/>
              </a:rPr>
              <a:t>, with hundreds of microservices working together. Hardcoding the locations of these services isn’t scalable. If a service moves to a new server or scales dynamically, it could break the entire system.</a:t>
            </a:r>
          </a:p>
          <a:p>
            <a:r>
              <a:rPr lang="en-US" sz="1400" b="1" dirty="0">
                <a:latin typeface="Spectral"/>
              </a:rPr>
              <a:t>Service discovery</a:t>
            </a:r>
            <a:r>
              <a:rPr lang="en-US" sz="1400" dirty="0">
                <a:latin typeface="Spectral"/>
              </a:rPr>
              <a:t> solves this by dynamically and reliably enabling services to locate and communicate with one another.</a:t>
            </a:r>
          </a:p>
          <a:p>
            <a:endParaRPr lang="en-US" sz="1400" dirty="0">
              <a:latin typeface="Spectral"/>
            </a:endParaRPr>
          </a:p>
          <a:p>
            <a:r>
              <a:rPr lang="en-US" sz="1400" dirty="0">
                <a:latin typeface="Spectral"/>
              </a:rPr>
              <a:t>Here are its key benefits:</a:t>
            </a:r>
          </a:p>
          <a:p>
            <a:endParaRPr lang="en-US" sz="1400" dirty="0">
              <a:latin typeface="Spectral"/>
            </a:endParaRPr>
          </a:p>
          <a:p>
            <a:pPr marL="285750" indent="-285750">
              <a:buFont typeface="Wingdings" panose="05000000000000000000" pitchFamily="2" charset="2"/>
              <a:buChar char="§"/>
            </a:pPr>
            <a:r>
              <a:rPr lang="en-US" sz="1400" b="1" dirty="0">
                <a:latin typeface="Spectral"/>
              </a:rPr>
              <a:t>Reduced Manual Configuration:</a:t>
            </a:r>
            <a:r>
              <a:rPr lang="en-US" sz="1400" dirty="0">
                <a:latin typeface="Spectral"/>
              </a:rPr>
              <a:t> Services can automatically discover and connect to each other, eliminating the need for manual configuration and hardcoding of network locations.</a:t>
            </a:r>
          </a:p>
          <a:p>
            <a:pPr marL="285750" indent="-285750">
              <a:buFont typeface="Wingdings" panose="05000000000000000000" pitchFamily="2" charset="2"/>
              <a:buChar char="§"/>
            </a:pPr>
            <a:r>
              <a:rPr lang="en-US" sz="1400" b="1" dirty="0">
                <a:latin typeface="Spectral"/>
              </a:rPr>
              <a:t>Improved Scalability:</a:t>
            </a:r>
            <a:r>
              <a:rPr lang="en-US" sz="1400" dirty="0">
                <a:latin typeface="Spectral"/>
              </a:rPr>
              <a:t> As new service instances are added or removed, service discovery ensures that other services can seamlessly adapt to the changing environment.</a:t>
            </a:r>
          </a:p>
          <a:p>
            <a:pPr marL="285750" indent="-285750">
              <a:buFont typeface="Wingdings" panose="05000000000000000000" pitchFamily="2" charset="2"/>
              <a:buChar char="§"/>
            </a:pPr>
            <a:r>
              <a:rPr lang="en-US" sz="1400" b="1" dirty="0">
                <a:latin typeface="Spectral"/>
              </a:rPr>
              <a:t>Fault Tolerance:</a:t>
            </a:r>
            <a:r>
              <a:rPr lang="en-US" sz="1400" dirty="0">
                <a:latin typeface="Spectral"/>
              </a:rPr>
              <a:t> Service discovery often include health checks, enabling systems to automatically reroute traffic away from failing service instances.</a:t>
            </a:r>
          </a:p>
          <a:p>
            <a:pPr marL="285750" indent="-285750">
              <a:buFont typeface="Wingdings" panose="05000000000000000000" pitchFamily="2" charset="2"/>
              <a:buChar char="§"/>
            </a:pPr>
            <a:r>
              <a:rPr lang="en-US" sz="1400" b="1" dirty="0">
                <a:latin typeface="Spectral"/>
              </a:rPr>
              <a:t>Simplified Management:</a:t>
            </a:r>
            <a:r>
              <a:rPr lang="en-US" sz="1400" dirty="0">
                <a:latin typeface="Spectral"/>
              </a:rPr>
              <a:t> Having a central registry of services makes it easier to monitor, manage, and troubleshoot the entire system.</a:t>
            </a:r>
          </a:p>
        </p:txBody>
      </p:sp>
      <p:sp>
        <p:nvSpPr>
          <p:cNvPr id="5" name="Title 4">
            <a:extLst>
              <a:ext uri="{FF2B5EF4-FFF2-40B4-BE49-F238E27FC236}">
                <a16:creationId xmlns:a16="http://schemas.microsoft.com/office/drawing/2014/main" id="{E37E2A1F-8BCC-5BD8-EBEF-D9139161114B}"/>
              </a:ext>
            </a:extLst>
          </p:cNvPr>
          <p:cNvSpPr>
            <a:spLocks noGrp="1"/>
          </p:cNvSpPr>
          <p:nvPr>
            <p:ph type="title"/>
          </p:nvPr>
        </p:nvSpPr>
        <p:spPr>
          <a:xfrm>
            <a:off x="536732" y="251085"/>
            <a:ext cx="10202801" cy="913126"/>
          </a:xfrm>
        </p:spPr>
        <p:txBody>
          <a:bodyPr/>
          <a:lstStyle/>
          <a:p>
            <a:r>
              <a:rPr lang="en-US" dirty="0"/>
              <a:t>Why is Service Discovery Important ?</a:t>
            </a:r>
          </a:p>
        </p:txBody>
      </p:sp>
      <p:cxnSp>
        <p:nvCxnSpPr>
          <p:cNvPr id="4" name="Straight Connector 3">
            <a:extLst>
              <a:ext uri="{FF2B5EF4-FFF2-40B4-BE49-F238E27FC236}">
                <a16:creationId xmlns:a16="http://schemas.microsoft.com/office/drawing/2014/main" id="{1529E73F-1172-BCAE-ACE8-95F6A33AC81F}"/>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C33502E5-C4D7-DE70-4346-41A8EB9CADFE}"/>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2" name="Picture 1">
            <a:extLst>
              <a:ext uri="{FF2B5EF4-FFF2-40B4-BE49-F238E27FC236}">
                <a16:creationId xmlns:a16="http://schemas.microsoft.com/office/drawing/2014/main" id="{1F8CC43B-AB15-2F8B-93B7-FC1F2C455892}"/>
              </a:ext>
            </a:extLst>
          </p:cNvPr>
          <p:cNvPicPr>
            <a:picLocks noChangeAspect="1"/>
          </p:cNvPicPr>
          <p:nvPr/>
        </p:nvPicPr>
        <p:blipFill>
          <a:blip r:embed="rId2"/>
          <a:srcRect l="719" t="880" r="965" b="8052"/>
          <a:stretch>
            <a:fillRect/>
          </a:stretch>
        </p:blipFill>
        <p:spPr>
          <a:xfrm>
            <a:off x="6176528" y="1559656"/>
            <a:ext cx="5977248" cy="4658264"/>
          </a:xfrm>
          <a:prstGeom prst="rect">
            <a:avLst/>
          </a:prstGeom>
        </p:spPr>
      </p:pic>
    </p:spTree>
    <p:extLst>
      <p:ext uri="{BB962C8B-B14F-4D97-AF65-F5344CB8AC3E}">
        <p14:creationId xmlns:p14="http://schemas.microsoft.com/office/powerpoint/2010/main" val="2791534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60CDAF5-2A42-D05C-2F18-CADDFDF41706}"/>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CC40FEF-3F8D-5195-DDEE-EFDA4F764F73}"/>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20" name="Text Placeholder 19">
            <a:extLst>
              <a:ext uri="{FF2B5EF4-FFF2-40B4-BE49-F238E27FC236}">
                <a16:creationId xmlns:a16="http://schemas.microsoft.com/office/drawing/2014/main" id="{A93E2112-BBD4-2EDE-DE6C-81906D0BB41A}"/>
              </a:ext>
            </a:extLst>
          </p:cNvPr>
          <p:cNvSpPr>
            <a:spLocks noGrp="1"/>
          </p:cNvSpPr>
          <p:nvPr>
            <p:ph type="body" sz="quarter" idx="28"/>
          </p:nvPr>
        </p:nvSpPr>
        <p:spPr>
          <a:xfrm>
            <a:off x="536732" y="1276202"/>
            <a:ext cx="5478741" cy="5330713"/>
          </a:xfrm>
        </p:spPr>
        <p:txBody>
          <a:bodyPr/>
          <a:lstStyle/>
          <a:p>
            <a:r>
              <a:rPr lang="en-US" sz="1200" dirty="0">
                <a:latin typeface="Spectral"/>
              </a:rPr>
              <a:t>Service registration is the process where a service announces its availability to a </a:t>
            </a:r>
            <a:r>
              <a:rPr lang="en-US" sz="1200" b="1" dirty="0">
                <a:latin typeface="Spectral"/>
              </a:rPr>
              <a:t>service registry</a:t>
            </a:r>
            <a:r>
              <a:rPr lang="en-US" sz="1200" dirty="0">
                <a:latin typeface="Spectral"/>
              </a:rPr>
              <a:t>, making it discoverable by other services.</a:t>
            </a:r>
          </a:p>
          <a:p>
            <a:r>
              <a:rPr lang="en-US" sz="1200" dirty="0">
                <a:latin typeface="Spectral"/>
              </a:rPr>
              <a:t>The method of registration can vary depending on the architecture, tools, and deployment environment.</a:t>
            </a:r>
          </a:p>
          <a:p>
            <a:r>
              <a:rPr lang="en-US" sz="1200" dirty="0">
                <a:latin typeface="Spectral"/>
              </a:rPr>
              <a:t>Here are the most common </a:t>
            </a:r>
            <a:r>
              <a:rPr lang="en-US" sz="1200" b="1" dirty="0">
                <a:latin typeface="Spectral"/>
              </a:rPr>
              <a:t>service registration options</a:t>
            </a:r>
            <a:r>
              <a:rPr lang="en-US" sz="1200" dirty="0">
                <a:latin typeface="Spectral"/>
              </a:rPr>
              <a:t>:</a:t>
            </a:r>
          </a:p>
          <a:p>
            <a:endParaRPr lang="en-US" sz="100" dirty="0">
              <a:latin typeface="Spectral"/>
            </a:endParaRPr>
          </a:p>
          <a:p>
            <a:r>
              <a:rPr lang="en-US" sz="2000" dirty="0">
                <a:latin typeface="Spectral"/>
              </a:rPr>
              <a:t>1. </a:t>
            </a:r>
            <a:r>
              <a:rPr lang="en-IN" sz="2000" b="1" dirty="0">
                <a:latin typeface="Spectral"/>
              </a:rPr>
              <a:t>Manual Registration</a:t>
            </a:r>
          </a:p>
          <a:p>
            <a:r>
              <a:rPr lang="en-US" sz="1200" dirty="0">
                <a:latin typeface="Spectral"/>
              </a:rPr>
              <a:t>In manual registration, service details are added to the registry manually by a developer or operator. This approach is simple but not suitable for dynamic systems where services scale or move frequently.</a:t>
            </a:r>
          </a:p>
          <a:p>
            <a:endParaRPr lang="en-US" sz="100" dirty="0">
              <a:latin typeface="Spectral"/>
            </a:endParaRPr>
          </a:p>
          <a:p>
            <a:r>
              <a:rPr lang="en-IN" sz="2000" b="1" dirty="0">
                <a:latin typeface="Spectral"/>
              </a:rPr>
              <a:t>2. Self-Registration</a:t>
            </a:r>
          </a:p>
          <a:p>
            <a:r>
              <a:rPr lang="en-US" sz="1200" dirty="0">
                <a:latin typeface="Spectral"/>
              </a:rPr>
              <a:t>In self-registration, the service is responsible for registering itself with the service registry when it starts. The service includes logic to interact with the registry, such as sending API requests to register its details.</a:t>
            </a:r>
          </a:p>
          <a:p>
            <a:r>
              <a:rPr lang="en-US" sz="1200" b="1" dirty="0">
                <a:latin typeface="Spectral"/>
              </a:rPr>
              <a:t>How it works:</a:t>
            </a:r>
            <a:endParaRPr lang="en-US" sz="1200" dirty="0">
              <a:latin typeface="Spectral"/>
            </a:endParaRPr>
          </a:p>
          <a:p>
            <a:pPr marL="285750" indent="-285750">
              <a:buFont typeface="Wingdings" panose="05000000000000000000" pitchFamily="2" charset="2"/>
              <a:buChar char="§"/>
            </a:pPr>
            <a:r>
              <a:rPr lang="en-US" sz="1200" dirty="0">
                <a:latin typeface="Spectral"/>
              </a:rPr>
              <a:t>When a service or an instance starts, it retrieves its own network information (e.g., IP address, port).</a:t>
            </a:r>
          </a:p>
          <a:p>
            <a:pPr marL="285750" indent="-285750">
              <a:buFont typeface="Wingdings" panose="05000000000000000000" pitchFamily="2" charset="2"/>
              <a:buChar char="§"/>
            </a:pPr>
            <a:r>
              <a:rPr lang="en-US" sz="1200" dirty="0">
                <a:latin typeface="Spectral"/>
              </a:rPr>
              <a:t>It sends a registration request to the service registry (e.g., via HTTP or </a:t>
            </a:r>
            <a:r>
              <a:rPr lang="en-US" sz="1200" dirty="0" err="1">
                <a:latin typeface="Spectral"/>
              </a:rPr>
              <a:t>gRPC</a:t>
            </a:r>
            <a:r>
              <a:rPr lang="en-US" sz="1200" dirty="0">
                <a:latin typeface="Spectral"/>
              </a:rPr>
              <a:t>).</a:t>
            </a:r>
          </a:p>
          <a:p>
            <a:pPr marL="285750" indent="-285750">
              <a:buFont typeface="Wingdings" panose="05000000000000000000" pitchFamily="2" charset="2"/>
              <a:buChar char="§"/>
            </a:pPr>
            <a:r>
              <a:rPr lang="en-US" sz="1200" dirty="0">
                <a:latin typeface="Spectral"/>
              </a:rPr>
              <a:t>To ensure the registry has up-to-date information, the service may periodically send heartbeat signals to confirm it is active and healthy.</a:t>
            </a:r>
          </a:p>
          <a:p>
            <a:endParaRPr lang="en-US" sz="1200" dirty="0">
              <a:latin typeface="Spectral"/>
            </a:endParaRPr>
          </a:p>
        </p:txBody>
      </p:sp>
      <p:sp>
        <p:nvSpPr>
          <p:cNvPr id="5" name="Title 4">
            <a:extLst>
              <a:ext uri="{FF2B5EF4-FFF2-40B4-BE49-F238E27FC236}">
                <a16:creationId xmlns:a16="http://schemas.microsoft.com/office/drawing/2014/main" id="{6FA8F27A-6347-0A9A-4869-08EFE6ED2C58}"/>
              </a:ext>
            </a:extLst>
          </p:cNvPr>
          <p:cNvSpPr>
            <a:spLocks noGrp="1"/>
          </p:cNvSpPr>
          <p:nvPr>
            <p:ph type="title"/>
          </p:nvPr>
        </p:nvSpPr>
        <p:spPr>
          <a:xfrm>
            <a:off x="536732" y="251085"/>
            <a:ext cx="10202801" cy="913126"/>
          </a:xfrm>
        </p:spPr>
        <p:txBody>
          <a:bodyPr/>
          <a:lstStyle/>
          <a:p>
            <a:r>
              <a:rPr lang="en-IN" dirty="0"/>
              <a:t>Service Registration Options</a:t>
            </a:r>
          </a:p>
        </p:txBody>
      </p:sp>
      <p:cxnSp>
        <p:nvCxnSpPr>
          <p:cNvPr id="4" name="Straight Connector 3">
            <a:extLst>
              <a:ext uri="{FF2B5EF4-FFF2-40B4-BE49-F238E27FC236}">
                <a16:creationId xmlns:a16="http://schemas.microsoft.com/office/drawing/2014/main" id="{86C67E62-0489-84B3-1D8A-93EA33ADE97B}"/>
              </a:ext>
            </a:extLst>
          </p:cNvPr>
          <p:cNvCxnSpPr>
            <a:cxnSpLocks/>
          </p:cNvCxnSpPr>
          <p:nvPr/>
        </p:nvCxnSpPr>
        <p:spPr>
          <a:xfrm>
            <a:off x="6096000" y="152556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CD8A0657-DC89-F373-2FB6-3A884E2CAFDF}"/>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2">
            <a:extLst>
              <a:ext uri="{FF2B5EF4-FFF2-40B4-BE49-F238E27FC236}">
                <a16:creationId xmlns:a16="http://schemas.microsoft.com/office/drawing/2014/main" id="{AD9B803D-3DB4-B54B-7BDE-EEA20CC4BA5F}"/>
              </a:ext>
            </a:extLst>
          </p:cNvPr>
          <p:cNvPicPr>
            <a:picLocks noChangeAspect="1"/>
          </p:cNvPicPr>
          <p:nvPr/>
        </p:nvPicPr>
        <p:blipFill>
          <a:blip r:embed="rId2"/>
          <a:srcRect t="8366" b="14698"/>
          <a:stretch>
            <a:fillRect/>
          </a:stretch>
        </p:blipFill>
        <p:spPr>
          <a:xfrm>
            <a:off x="6095999" y="2295777"/>
            <a:ext cx="6095995" cy="3126680"/>
          </a:xfrm>
          <a:prstGeom prst="rect">
            <a:avLst/>
          </a:prstGeom>
        </p:spPr>
      </p:pic>
    </p:spTree>
    <p:extLst>
      <p:ext uri="{BB962C8B-B14F-4D97-AF65-F5344CB8AC3E}">
        <p14:creationId xmlns:p14="http://schemas.microsoft.com/office/powerpoint/2010/main" val="1978749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419798D-73E2-282D-5C85-60B5B96A546F}"/>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DA212005-CBDF-1CEC-5E1A-7708BC505397}"/>
              </a:ext>
            </a:extLst>
          </p:cNvPr>
          <p:cNvPicPr>
            <a:picLocks noChangeAspect="1"/>
          </p:cNvPicPr>
          <p:nvPr/>
        </p:nvPicPr>
        <p:blipFill>
          <a:blip r:embed="rId2"/>
          <a:srcRect l="13030" t="30315" r="12488" b="25786"/>
          <a:stretch>
            <a:fillRect/>
          </a:stretch>
        </p:blipFill>
        <p:spPr>
          <a:xfrm>
            <a:off x="6011851" y="2610256"/>
            <a:ext cx="6116881" cy="3057299"/>
          </a:xfrm>
          <a:prstGeom prst="rect">
            <a:avLst/>
          </a:prstGeom>
        </p:spPr>
      </p:pic>
      <p:sp>
        <p:nvSpPr>
          <p:cNvPr id="7" name="Slide Number Placeholder 6">
            <a:extLst>
              <a:ext uri="{FF2B5EF4-FFF2-40B4-BE49-F238E27FC236}">
                <a16:creationId xmlns:a16="http://schemas.microsoft.com/office/drawing/2014/main" id="{2C749873-3450-99CC-7768-93D4A73C6125}"/>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20" name="Text Placeholder 19">
            <a:extLst>
              <a:ext uri="{FF2B5EF4-FFF2-40B4-BE49-F238E27FC236}">
                <a16:creationId xmlns:a16="http://schemas.microsoft.com/office/drawing/2014/main" id="{FE9FBCE9-4E14-0963-2023-592A5BB2AF23}"/>
              </a:ext>
            </a:extLst>
          </p:cNvPr>
          <p:cNvSpPr>
            <a:spLocks noGrp="1"/>
          </p:cNvSpPr>
          <p:nvPr>
            <p:ph type="body" sz="quarter" idx="28"/>
          </p:nvPr>
        </p:nvSpPr>
        <p:spPr>
          <a:xfrm>
            <a:off x="536732" y="1276202"/>
            <a:ext cx="7313306" cy="5330713"/>
          </a:xfrm>
        </p:spPr>
        <p:txBody>
          <a:bodyPr/>
          <a:lstStyle/>
          <a:p>
            <a:r>
              <a:rPr lang="en-US" sz="2000" b="1" dirty="0">
                <a:latin typeface="Spectral"/>
              </a:rPr>
              <a:t>3. Third-Party Registration (Sidecar Pattern)</a:t>
            </a:r>
          </a:p>
          <a:p>
            <a:r>
              <a:rPr lang="en-US" sz="1200" dirty="0">
                <a:latin typeface="Spectral"/>
              </a:rPr>
              <a:t>In third-party registration, an external agent or "sidecar" process handles service registration. The service itself does not directly interact with the registry. Instead, the sidecar detects the service and registers it on its behalf.</a:t>
            </a:r>
          </a:p>
          <a:p>
            <a:r>
              <a:rPr lang="en-US" sz="1200" b="1" dirty="0">
                <a:latin typeface="Spectral"/>
              </a:rPr>
              <a:t>How it works:</a:t>
            </a:r>
            <a:endParaRPr lang="en-US" sz="1200" dirty="0">
              <a:latin typeface="Spectral"/>
            </a:endParaRPr>
          </a:p>
          <a:p>
            <a:pPr marL="285750" indent="-285750">
              <a:buFont typeface="Wingdings" panose="05000000000000000000" pitchFamily="2" charset="2"/>
              <a:buChar char="§"/>
            </a:pPr>
            <a:r>
              <a:rPr lang="en-US" sz="1200" dirty="0">
                <a:latin typeface="Spectral"/>
              </a:rPr>
              <a:t>The sidecar runs alongside the service (e.g., in the same container or on the same host).</a:t>
            </a:r>
          </a:p>
          <a:p>
            <a:pPr marL="285750" indent="-285750">
              <a:buFont typeface="Wingdings" panose="05000000000000000000" pitchFamily="2" charset="2"/>
              <a:buChar char="§"/>
            </a:pPr>
            <a:r>
              <a:rPr lang="en-US" sz="1200" dirty="0">
                <a:latin typeface="Spectral"/>
              </a:rPr>
              <a:t>The sidecar detects when the service starts and gathers its network details.</a:t>
            </a:r>
          </a:p>
          <a:p>
            <a:pPr marL="285750" indent="-285750">
              <a:buFont typeface="Wingdings" panose="05000000000000000000" pitchFamily="2" charset="2"/>
              <a:buChar char="§"/>
            </a:pPr>
            <a:r>
              <a:rPr lang="en-US" sz="1200" dirty="0">
                <a:latin typeface="Spectral"/>
              </a:rPr>
              <a:t>It sends the registration request to the service registry.</a:t>
            </a:r>
          </a:p>
          <a:p>
            <a:r>
              <a:rPr lang="en-US" sz="2000" b="1" dirty="0">
                <a:latin typeface="Spectral"/>
              </a:rPr>
              <a:t>4. Automatic Registration by Orchestrators</a:t>
            </a:r>
          </a:p>
          <a:p>
            <a:r>
              <a:rPr lang="en-US" sz="1200" dirty="0">
                <a:latin typeface="Spectral"/>
              </a:rPr>
              <a:t>In modern orchestrated environments like </a:t>
            </a:r>
            <a:r>
              <a:rPr lang="en-US" sz="1200" b="1" dirty="0">
                <a:latin typeface="Spectral"/>
              </a:rPr>
              <a:t>Kubernetes</a:t>
            </a:r>
            <a:r>
              <a:rPr lang="en-US" sz="1200" dirty="0">
                <a:latin typeface="Spectral"/>
              </a:rPr>
              <a:t>, service registration happens                                automatically.  The orchestration platform manages the lifecycle of services and updates                                           the service registry as services start, stop, or scale.</a:t>
            </a:r>
          </a:p>
          <a:p>
            <a:r>
              <a:rPr lang="en-US" sz="1200" b="1" dirty="0">
                <a:latin typeface="Spectral"/>
              </a:rPr>
              <a:t>How it works:</a:t>
            </a:r>
            <a:endParaRPr lang="en-US" sz="1200" dirty="0">
              <a:latin typeface="Spectral"/>
            </a:endParaRPr>
          </a:p>
          <a:p>
            <a:pPr marL="285750" indent="-285750">
              <a:buFont typeface="Wingdings" panose="05000000000000000000" pitchFamily="2" charset="2"/>
              <a:buChar char="§"/>
            </a:pPr>
            <a:r>
              <a:rPr lang="en-US" sz="1200" dirty="0">
                <a:latin typeface="Spectral"/>
              </a:rPr>
              <a:t>The orchestrator (e.g., Kubernetes) detects when a service or container is deployed.</a:t>
            </a:r>
          </a:p>
          <a:p>
            <a:pPr marL="285750" indent="-285750">
              <a:buFont typeface="Wingdings" panose="05000000000000000000" pitchFamily="2" charset="2"/>
              <a:buChar char="§"/>
            </a:pPr>
            <a:r>
              <a:rPr lang="en-US" sz="1200" dirty="0">
                <a:latin typeface="Spectral"/>
              </a:rPr>
              <a:t>It assigns the service an IP address and port.</a:t>
            </a:r>
          </a:p>
          <a:p>
            <a:pPr marL="285750" indent="-285750">
              <a:buFont typeface="Wingdings" panose="05000000000000000000" pitchFamily="2" charset="2"/>
              <a:buChar char="§"/>
            </a:pPr>
            <a:r>
              <a:rPr lang="en-US" sz="1200" dirty="0">
                <a:latin typeface="Spectral"/>
              </a:rPr>
              <a:t>It registers the service automatically with its built-in service discovery mechanism (e.g., Kubernetes DNS).</a:t>
            </a:r>
          </a:p>
          <a:p>
            <a:r>
              <a:rPr lang="en-IN" sz="2000" b="1" dirty="0">
                <a:latin typeface="Spectral"/>
              </a:rPr>
              <a:t>5. Configuration Management Systems</a:t>
            </a:r>
          </a:p>
          <a:p>
            <a:r>
              <a:rPr lang="en-US" sz="1200" dirty="0">
                <a:latin typeface="Spectral"/>
              </a:rPr>
              <a:t>Some systems use configuration management tools (e.g., Chef, Puppet, Ansible) to register services. These tools manage the service lifecycle and update the service registry whenever services are added or removed.</a:t>
            </a:r>
          </a:p>
          <a:p>
            <a:pPr marL="285750" indent="-285750">
              <a:buFont typeface="Wingdings" panose="05000000000000000000" pitchFamily="2" charset="2"/>
              <a:buChar char="§"/>
            </a:pPr>
            <a:endParaRPr lang="en-US" dirty="0">
              <a:latin typeface="Spectral"/>
            </a:endParaRPr>
          </a:p>
          <a:p>
            <a:endParaRPr lang="en-US" dirty="0">
              <a:latin typeface="Spectral"/>
            </a:endParaRPr>
          </a:p>
          <a:p>
            <a:endParaRPr lang="en-US" dirty="0">
              <a:latin typeface="Spectral"/>
            </a:endParaRPr>
          </a:p>
          <a:p>
            <a:endParaRPr lang="en-US" b="1" dirty="0">
              <a:latin typeface="Spectral"/>
            </a:endParaRPr>
          </a:p>
        </p:txBody>
      </p:sp>
      <p:sp>
        <p:nvSpPr>
          <p:cNvPr id="5" name="Title 4">
            <a:extLst>
              <a:ext uri="{FF2B5EF4-FFF2-40B4-BE49-F238E27FC236}">
                <a16:creationId xmlns:a16="http://schemas.microsoft.com/office/drawing/2014/main" id="{552333B6-C6FC-33D7-8273-E2E44F366804}"/>
              </a:ext>
            </a:extLst>
          </p:cNvPr>
          <p:cNvSpPr>
            <a:spLocks noGrp="1"/>
          </p:cNvSpPr>
          <p:nvPr>
            <p:ph type="title"/>
          </p:nvPr>
        </p:nvSpPr>
        <p:spPr>
          <a:xfrm>
            <a:off x="536732" y="251085"/>
            <a:ext cx="10202801" cy="913126"/>
          </a:xfrm>
        </p:spPr>
        <p:txBody>
          <a:bodyPr/>
          <a:lstStyle/>
          <a:p>
            <a:r>
              <a:rPr lang="en-IN" dirty="0"/>
              <a:t>Service Registration Options</a:t>
            </a:r>
          </a:p>
        </p:txBody>
      </p:sp>
      <p:sp>
        <p:nvSpPr>
          <p:cNvPr id="6" name="Freeform: Shape 5">
            <a:extLst>
              <a:ext uri="{FF2B5EF4-FFF2-40B4-BE49-F238E27FC236}">
                <a16:creationId xmlns:a16="http://schemas.microsoft.com/office/drawing/2014/main" id="{E0A3B4C8-93DD-4029-1F04-D8C1590F8D13}"/>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1511544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CB072D1-7F49-5F17-3B6B-1CC2A9A16C3C}"/>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DF170B4-C9F1-FE64-D84D-4375ABD4F2D1}"/>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20" name="Text Placeholder 19">
            <a:extLst>
              <a:ext uri="{FF2B5EF4-FFF2-40B4-BE49-F238E27FC236}">
                <a16:creationId xmlns:a16="http://schemas.microsoft.com/office/drawing/2014/main" id="{C3F35477-4251-046C-70D2-5748A6536A0A}"/>
              </a:ext>
            </a:extLst>
          </p:cNvPr>
          <p:cNvSpPr>
            <a:spLocks noGrp="1"/>
          </p:cNvSpPr>
          <p:nvPr>
            <p:ph type="body" sz="quarter" idx="28"/>
          </p:nvPr>
        </p:nvSpPr>
        <p:spPr>
          <a:xfrm>
            <a:off x="536732" y="1276202"/>
            <a:ext cx="6890610" cy="5330713"/>
          </a:xfrm>
        </p:spPr>
        <p:txBody>
          <a:bodyPr/>
          <a:lstStyle/>
          <a:p>
            <a:r>
              <a:rPr lang="en-US" sz="1400" dirty="0">
                <a:latin typeface="Spectral"/>
              </a:rPr>
              <a:t>There are two primary types of service discovery: client-side discovery and server-side discovery.</a:t>
            </a:r>
          </a:p>
          <a:p>
            <a:endParaRPr lang="en-US" sz="400" b="1" dirty="0">
              <a:latin typeface="Spectral"/>
            </a:endParaRPr>
          </a:p>
          <a:p>
            <a:r>
              <a:rPr lang="en-IN" sz="2400" b="1" dirty="0">
                <a:latin typeface="Spectral"/>
              </a:rPr>
              <a:t>1. Client-Side Discovery</a:t>
            </a:r>
          </a:p>
          <a:p>
            <a:r>
              <a:rPr lang="en-US" sz="1400" dirty="0">
                <a:latin typeface="Spectral"/>
              </a:rPr>
              <a:t>In this model, the responsibility for discovering and connecting to a service lies entirely with the client.</a:t>
            </a:r>
          </a:p>
          <a:p>
            <a:endParaRPr lang="en-US" sz="500" b="1" dirty="0">
              <a:latin typeface="Spectral"/>
            </a:endParaRPr>
          </a:p>
          <a:p>
            <a:r>
              <a:rPr lang="en-IN" sz="1400" b="1" dirty="0">
                <a:latin typeface="Spectral"/>
              </a:rPr>
              <a:t>How it works:</a:t>
            </a:r>
          </a:p>
          <a:p>
            <a:pPr lvl="0" eaLnBrk="0" fontAlgn="base" hangingPunct="0">
              <a:spcBef>
                <a:spcPct val="0"/>
              </a:spcBef>
              <a:spcAft>
                <a:spcPct val="0"/>
              </a:spcAft>
            </a:pPr>
            <a:endParaRPr lang="en-US" altLang="en-US" sz="1400" dirty="0">
              <a:solidFill>
                <a:schemeClr val="tx1"/>
              </a:solidFill>
              <a:latin typeface="Spectral"/>
            </a:endParaRPr>
          </a:p>
          <a:p>
            <a:pPr marL="342900" lvl="0" indent="-342900" eaLnBrk="0" fontAlgn="base" hangingPunct="0">
              <a:spcBef>
                <a:spcPct val="0"/>
              </a:spcBef>
              <a:spcAft>
                <a:spcPct val="0"/>
              </a:spcAft>
              <a:buFont typeface="+mj-lt"/>
              <a:buAutoNum type="arabicPeriod"/>
            </a:pPr>
            <a:r>
              <a:rPr lang="en-US" altLang="en-US" sz="1400" b="1" dirty="0">
                <a:solidFill>
                  <a:srgbClr val="363737"/>
                </a:solidFill>
                <a:latin typeface="Spectral"/>
              </a:rPr>
              <a:t>Service Registration: </a:t>
            </a:r>
            <a:r>
              <a:rPr lang="en-US" altLang="en-US" sz="1400" dirty="0">
                <a:solidFill>
                  <a:srgbClr val="363737"/>
                </a:solidFill>
                <a:latin typeface="Spectral"/>
              </a:rPr>
              <a:t>Services (e.g., </a:t>
            </a:r>
            <a:r>
              <a:rPr lang="en-US" altLang="en-US" sz="1400" dirty="0" err="1">
                <a:solidFill>
                  <a:srgbClr val="363737"/>
                </a:solidFill>
                <a:latin typeface="Spectral"/>
              </a:rPr>
              <a:t>UserService</a:t>
            </a:r>
            <a:r>
              <a:rPr lang="en-US" altLang="en-US" sz="1400" dirty="0">
                <a:solidFill>
                  <a:srgbClr val="363737"/>
                </a:solidFill>
                <a:latin typeface="Spectral"/>
              </a:rPr>
              <a:t>, </a:t>
            </a:r>
            <a:r>
              <a:rPr lang="en-US" altLang="en-US" sz="1400" dirty="0" err="1">
                <a:solidFill>
                  <a:srgbClr val="363737"/>
                </a:solidFill>
                <a:latin typeface="Spectral"/>
              </a:rPr>
              <a:t>PaymentService</a:t>
            </a:r>
            <a:r>
              <a:rPr lang="en-US" altLang="en-US" sz="1400" dirty="0">
                <a:solidFill>
                  <a:srgbClr val="363737"/>
                </a:solidFill>
                <a:latin typeface="Spectral"/>
              </a:rPr>
              <a:t>) register themselves with a centralized </a:t>
            </a:r>
            <a:r>
              <a:rPr lang="en-US" altLang="en-US" sz="1400" b="1" dirty="0">
                <a:solidFill>
                  <a:srgbClr val="363737"/>
                </a:solidFill>
                <a:latin typeface="Spectral"/>
              </a:rPr>
              <a:t>service registry</a:t>
            </a:r>
            <a:r>
              <a:rPr lang="en-US" altLang="en-US" sz="1400" dirty="0">
                <a:solidFill>
                  <a:srgbClr val="363737"/>
                </a:solidFill>
                <a:latin typeface="Spectral"/>
              </a:rPr>
              <a:t>.</a:t>
            </a: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rgbClr val="363737"/>
                </a:solidFill>
                <a:latin typeface="Spectral"/>
              </a:rPr>
              <a:t>They provide their network details (IP address and port) along with metadata like service health or version.</a:t>
            </a:r>
          </a:p>
          <a:p>
            <a:pPr marL="342900" lvl="0" indent="-342900" eaLnBrk="0" fontAlgn="base" hangingPunct="0">
              <a:spcBef>
                <a:spcPct val="0"/>
              </a:spcBef>
              <a:spcAft>
                <a:spcPct val="0"/>
              </a:spcAft>
              <a:buFont typeface="+mj-lt"/>
              <a:buAutoNum type="arabicPeriod"/>
            </a:pPr>
            <a:r>
              <a:rPr lang="en-US" altLang="en-US" sz="1400" b="1" dirty="0">
                <a:solidFill>
                  <a:srgbClr val="363737"/>
                </a:solidFill>
                <a:latin typeface="Spectral"/>
              </a:rPr>
              <a:t>Client Queries the Registry: </a:t>
            </a:r>
            <a:r>
              <a:rPr lang="en-US" altLang="en-US" sz="1400" dirty="0">
                <a:solidFill>
                  <a:srgbClr val="363737"/>
                </a:solidFill>
                <a:latin typeface="Spectral"/>
              </a:rPr>
              <a:t>The client (a microservice or API gateway) sends a request to the </a:t>
            </a:r>
            <a:r>
              <a:rPr lang="en-US" altLang="en-US" sz="1400" b="1" dirty="0">
                <a:solidFill>
                  <a:srgbClr val="363737"/>
                </a:solidFill>
                <a:latin typeface="Spectral"/>
              </a:rPr>
              <a:t>service registry</a:t>
            </a:r>
            <a:r>
              <a:rPr lang="en-US" altLang="en-US" sz="1400" dirty="0">
                <a:solidFill>
                  <a:srgbClr val="363737"/>
                </a:solidFill>
                <a:latin typeface="Spectral"/>
              </a:rPr>
              <a:t> to find the instances of a target service (e.g., </a:t>
            </a:r>
            <a:r>
              <a:rPr lang="en-US" altLang="en-US" sz="1400" dirty="0" err="1">
                <a:solidFill>
                  <a:srgbClr val="363737"/>
                </a:solidFill>
                <a:latin typeface="Spectral"/>
              </a:rPr>
              <a:t>PaymentService</a:t>
            </a:r>
            <a:r>
              <a:rPr lang="en-US" altLang="en-US" sz="1400" dirty="0">
                <a:solidFill>
                  <a:srgbClr val="363737"/>
                </a:solidFill>
                <a:latin typeface="Spectral"/>
              </a:rPr>
              <a:t>).</a:t>
            </a:r>
          </a:p>
          <a:p>
            <a:pPr lvl="1" eaLnBrk="0" fontAlgn="base" hangingPunct="0">
              <a:lnSpc>
                <a:spcPct val="100000"/>
              </a:lnSpc>
              <a:spcBef>
                <a:spcPct val="0"/>
              </a:spcBef>
              <a:spcAft>
                <a:spcPct val="0"/>
              </a:spcAft>
              <a:buFont typeface="Wingdings" panose="05000000000000000000" pitchFamily="2" charset="2"/>
              <a:buChar char="§"/>
            </a:pPr>
            <a:r>
              <a:rPr lang="en-US" altLang="en-US" sz="1400" dirty="0">
                <a:solidFill>
                  <a:srgbClr val="363737"/>
                </a:solidFill>
                <a:latin typeface="Spectral"/>
              </a:rPr>
              <a:t>The registry responds with a list of available instances, including their IP addresses and ports.</a:t>
            </a:r>
          </a:p>
          <a:p>
            <a:pPr marL="342900" lvl="0" indent="-342900" eaLnBrk="0" fontAlgn="base" hangingPunct="0">
              <a:spcBef>
                <a:spcPct val="0"/>
              </a:spcBef>
              <a:spcAft>
                <a:spcPct val="0"/>
              </a:spcAft>
              <a:buFont typeface="+mj-lt"/>
              <a:buAutoNum type="arabicPeriod"/>
            </a:pPr>
            <a:r>
              <a:rPr lang="en-US" altLang="en-US" sz="1400" b="1" dirty="0">
                <a:solidFill>
                  <a:srgbClr val="363737"/>
                </a:solidFill>
                <a:latin typeface="Spectral"/>
              </a:rPr>
              <a:t>Client Routes the Request: </a:t>
            </a:r>
            <a:r>
              <a:rPr lang="en-US" altLang="en-US" sz="1400" dirty="0">
                <a:solidFill>
                  <a:srgbClr val="363737"/>
                </a:solidFill>
                <a:latin typeface="Spectral"/>
              </a:rPr>
              <a:t>Based on the information retrieved, the client selects one of the service instances (often using a load balancing algorithm) and connects directly to it.</a:t>
            </a:r>
          </a:p>
          <a:p>
            <a:pPr marL="342900" lvl="0" indent="-342900" eaLnBrk="0" fontAlgn="base" hangingPunct="0">
              <a:spcBef>
                <a:spcPct val="0"/>
              </a:spcBef>
              <a:spcAft>
                <a:spcPct val="0"/>
              </a:spcAft>
              <a:buFont typeface="+mj-lt"/>
              <a:buAutoNum type="arabicPeriod"/>
            </a:pPr>
            <a:r>
              <a:rPr lang="en-US" altLang="en-US" sz="1400" b="1" dirty="0">
                <a:solidFill>
                  <a:srgbClr val="363737"/>
                </a:solidFill>
                <a:latin typeface="Spectral"/>
              </a:rPr>
              <a:t>The client </a:t>
            </a:r>
            <a:r>
              <a:rPr lang="en-US" altLang="en-US" sz="1400" dirty="0">
                <a:solidFill>
                  <a:srgbClr val="363737"/>
                </a:solidFill>
                <a:latin typeface="Spectral"/>
              </a:rPr>
              <a:t>maintains control over how requests are routed, such as distributing traffic evenly across instances or prioritizing the closest instance.</a:t>
            </a:r>
            <a:endParaRPr lang="en-US" altLang="en-US" sz="1400" dirty="0">
              <a:solidFill>
                <a:schemeClr val="tx1"/>
              </a:solidFill>
              <a:latin typeface="Spectral"/>
            </a:endParaRPr>
          </a:p>
          <a:p>
            <a:endParaRPr lang="en-IN" sz="1400" b="1" dirty="0">
              <a:latin typeface="Spectral"/>
            </a:endParaRPr>
          </a:p>
          <a:p>
            <a:endParaRPr lang="en-US" sz="1400" b="1" dirty="0">
              <a:latin typeface="Spectral"/>
            </a:endParaRPr>
          </a:p>
        </p:txBody>
      </p:sp>
      <p:sp>
        <p:nvSpPr>
          <p:cNvPr id="5" name="Title 4">
            <a:extLst>
              <a:ext uri="{FF2B5EF4-FFF2-40B4-BE49-F238E27FC236}">
                <a16:creationId xmlns:a16="http://schemas.microsoft.com/office/drawing/2014/main" id="{6C465D5D-8045-39A9-9A1D-B0BCCDE61BAF}"/>
              </a:ext>
            </a:extLst>
          </p:cNvPr>
          <p:cNvSpPr>
            <a:spLocks noGrp="1"/>
          </p:cNvSpPr>
          <p:nvPr>
            <p:ph type="title"/>
          </p:nvPr>
        </p:nvSpPr>
        <p:spPr>
          <a:xfrm>
            <a:off x="536732" y="251085"/>
            <a:ext cx="10202801" cy="913126"/>
          </a:xfrm>
        </p:spPr>
        <p:txBody>
          <a:bodyPr/>
          <a:lstStyle/>
          <a:p>
            <a:r>
              <a:rPr lang="en-IN" dirty="0"/>
              <a:t>Types of Service Discovery</a:t>
            </a:r>
          </a:p>
        </p:txBody>
      </p:sp>
      <p:sp>
        <p:nvSpPr>
          <p:cNvPr id="6" name="Freeform: Shape 5">
            <a:extLst>
              <a:ext uri="{FF2B5EF4-FFF2-40B4-BE49-F238E27FC236}">
                <a16:creationId xmlns:a16="http://schemas.microsoft.com/office/drawing/2014/main" id="{72B12513-3058-6E63-6AA0-EC6C3A140BBA}"/>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8" name="Picture 7">
            <a:extLst>
              <a:ext uri="{FF2B5EF4-FFF2-40B4-BE49-F238E27FC236}">
                <a16:creationId xmlns:a16="http://schemas.microsoft.com/office/drawing/2014/main" id="{A5325B45-2144-E5A3-3E3F-95ED7FD995CF}"/>
              </a:ext>
            </a:extLst>
          </p:cNvPr>
          <p:cNvPicPr>
            <a:picLocks noChangeAspect="1"/>
          </p:cNvPicPr>
          <p:nvPr/>
        </p:nvPicPr>
        <p:blipFill>
          <a:blip r:embed="rId2"/>
          <a:srcRect l="440" t="4009"/>
          <a:stretch>
            <a:fillRect/>
          </a:stretch>
        </p:blipFill>
        <p:spPr>
          <a:xfrm>
            <a:off x="7571117" y="137477"/>
            <a:ext cx="4551871" cy="6583045"/>
          </a:xfrm>
          <a:prstGeom prst="rect">
            <a:avLst/>
          </a:prstGeom>
        </p:spPr>
      </p:pic>
    </p:spTree>
    <p:extLst>
      <p:ext uri="{BB962C8B-B14F-4D97-AF65-F5344CB8AC3E}">
        <p14:creationId xmlns:p14="http://schemas.microsoft.com/office/powerpoint/2010/main" val="4007385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4C24986-5ABA-AC39-DAFB-68286FBB9F58}"/>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D9D421A7-9000-D89D-AC7E-EBB035A56477}"/>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sp>
        <p:nvSpPr>
          <p:cNvPr id="20" name="Text Placeholder 19">
            <a:extLst>
              <a:ext uri="{FF2B5EF4-FFF2-40B4-BE49-F238E27FC236}">
                <a16:creationId xmlns:a16="http://schemas.microsoft.com/office/drawing/2014/main" id="{3F5F430D-3C56-21C4-A717-9C319E252240}"/>
              </a:ext>
            </a:extLst>
          </p:cNvPr>
          <p:cNvSpPr>
            <a:spLocks noGrp="1"/>
          </p:cNvSpPr>
          <p:nvPr>
            <p:ph type="body" sz="quarter" idx="28"/>
          </p:nvPr>
        </p:nvSpPr>
        <p:spPr>
          <a:xfrm>
            <a:off x="536732" y="1276202"/>
            <a:ext cx="7313306" cy="5330713"/>
          </a:xfrm>
        </p:spPr>
        <p:txBody>
          <a:bodyPr/>
          <a:lstStyle/>
          <a:p>
            <a:r>
              <a:rPr lang="en-IN" sz="1400" b="1" dirty="0">
                <a:latin typeface="Spectral"/>
              </a:rPr>
              <a:t>Example Workflow</a:t>
            </a:r>
          </a:p>
          <a:p>
            <a:endParaRPr lang="en-IN" sz="300" b="1" dirty="0">
              <a:latin typeface="Spectral"/>
            </a:endParaRPr>
          </a:p>
          <a:p>
            <a:pPr lvl="0" eaLnBrk="0" fontAlgn="base" hangingPunct="0">
              <a:spcBef>
                <a:spcPct val="0"/>
              </a:spcBef>
              <a:spcAft>
                <a:spcPct val="0"/>
              </a:spcAft>
            </a:pPr>
            <a:r>
              <a:rPr lang="en-US" altLang="en-US" sz="1400" dirty="0">
                <a:solidFill>
                  <a:srgbClr val="363737"/>
                </a:solidFill>
                <a:latin typeface="Spectral"/>
              </a:rPr>
              <a:t>Let’s consider a real-world example of a food delivery app:</a:t>
            </a:r>
          </a:p>
          <a:p>
            <a:pPr lvl="0" eaLnBrk="0" fontAlgn="base" hangingPunct="0">
              <a:spcBef>
                <a:spcPct val="0"/>
              </a:spcBef>
              <a:spcAft>
                <a:spcPct val="0"/>
              </a:spcAft>
            </a:pPr>
            <a:endParaRPr lang="en-US" altLang="en-US" sz="100" dirty="0">
              <a:solidFill>
                <a:schemeClr val="tx1"/>
              </a:solidFill>
              <a:latin typeface="Spectral"/>
            </a:endParaRPr>
          </a:p>
          <a:p>
            <a:pPr marL="285750" lvl="0" indent="-285750" eaLnBrk="0" fontAlgn="base" hangingPunct="0">
              <a:lnSpc>
                <a:spcPct val="150000"/>
              </a:lnSpc>
              <a:spcBef>
                <a:spcPct val="0"/>
              </a:spcBef>
              <a:spcAft>
                <a:spcPct val="0"/>
              </a:spcAft>
              <a:buFont typeface="Wingdings" panose="05000000000000000000" pitchFamily="2" charset="2"/>
              <a:buChar char="§"/>
            </a:pPr>
            <a:r>
              <a:rPr lang="en-US" altLang="en-US" sz="1400" dirty="0">
                <a:solidFill>
                  <a:srgbClr val="363737"/>
                </a:solidFill>
                <a:latin typeface="Spectral"/>
              </a:rPr>
              <a:t>A </a:t>
            </a:r>
            <a:r>
              <a:rPr lang="en-US" altLang="en-US" sz="1400" b="1" dirty="0">
                <a:solidFill>
                  <a:srgbClr val="363737"/>
                </a:solidFill>
                <a:latin typeface="Spectral"/>
              </a:rPr>
              <a:t>Payment Service</a:t>
            </a:r>
            <a:r>
              <a:rPr lang="en-US" altLang="en-US" sz="1400" dirty="0">
                <a:solidFill>
                  <a:srgbClr val="363737"/>
                </a:solidFill>
                <a:latin typeface="Spectral"/>
              </a:rPr>
              <a:t> has three instances running on different servers.</a:t>
            </a:r>
          </a:p>
          <a:p>
            <a:pPr marL="285750" lvl="0" indent="-285750" eaLnBrk="0" fontAlgn="base" hangingPunct="0">
              <a:lnSpc>
                <a:spcPct val="150000"/>
              </a:lnSpc>
              <a:spcBef>
                <a:spcPct val="0"/>
              </a:spcBef>
              <a:spcAft>
                <a:spcPct val="0"/>
              </a:spcAft>
              <a:buFont typeface="Wingdings" panose="05000000000000000000" pitchFamily="2" charset="2"/>
              <a:buChar char="§"/>
            </a:pPr>
            <a:r>
              <a:rPr lang="en-US" altLang="en-US" sz="1400" dirty="0">
                <a:solidFill>
                  <a:srgbClr val="363737"/>
                </a:solidFill>
                <a:latin typeface="Spectral"/>
              </a:rPr>
              <a:t>When the </a:t>
            </a:r>
            <a:r>
              <a:rPr lang="en-US" altLang="en-US" sz="1400" b="1" dirty="0">
                <a:solidFill>
                  <a:srgbClr val="363737"/>
                </a:solidFill>
                <a:latin typeface="Spectral"/>
              </a:rPr>
              <a:t>Order Service</a:t>
            </a:r>
            <a:r>
              <a:rPr lang="en-US" altLang="en-US" sz="1400" dirty="0">
                <a:solidFill>
                  <a:srgbClr val="363737"/>
                </a:solidFill>
                <a:latin typeface="Spectral"/>
              </a:rPr>
              <a:t> needs to process a payment, it queries the </a:t>
            </a:r>
            <a:r>
              <a:rPr lang="en-US" altLang="en-US" sz="1400" b="1" dirty="0">
                <a:solidFill>
                  <a:srgbClr val="363737"/>
                </a:solidFill>
                <a:latin typeface="Spectral"/>
              </a:rPr>
              <a:t>service registry</a:t>
            </a:r>
            <a:r>
              <a:rPr lang="en-US" altLang="en-US" sz="1400" dirty="0">
                <a:solidFill>
                  <a:srgbClr val="363737"/>
                </a:solidFill>
                <a:latin typeface="Spectral"/>
              </a:rPr>
              <a:t> for the location of the Payment Service.</a:t>
            </a:r>
          </a:p>
          <a:p>
            <a:pPr marL="285750" lvl="0" indent="-285750" eaLnBrk="0" fontAlgn="base" hangingPunct="0">
              <a:lnSpc>
                <a:spcPct val="150000"/>
              </a:lnSpc>
              <a:spcBef>
                <a:spcPct val="0"/>
              </a:spcBef>
              <a:spcAft>
                <a:spcPct val="0"/>
              </a:spcAft>
              <a:buFont typeface="Wingdings" panose="05000000000000000000" pitchFamily="2" charset="2"/>
              <a:buChar char="§"/>
            </a:pPr>
            <a:r>
              <a:rPr lang="en-US" altLang="en-US" sz="1400" dirty="0">
                <a:solidFill>
                  <a:srgbClr val="363737"/>
                </a:solidFill>
                <a:latin typeface="Spectral"/>
              </a:rPr>
              <a:t>The service registry responds with a list of available instances (e.g., IP1:Port1, IP2:Port2, IP3:Port3).</a:t>
            </a:r>
          </a:p>
          <a:p>
            <a:pPr marL="285750" lvl="0" indent="-285750" eaLnBrk="0" fontAlgn="base" hangingPunct="0">
              <a:lnSpc>
                <a:spcPct val="150000"/>
              </a:lnSpc>
              <a:spcBef>
                <a:spcPct val="0"/>
              </a:spcBef>
              <a:spcAft>
                <a:spcPct val="0"/>
              </a:spcAft>
              <a:buFont typeface="Wingdings" panose="05000000000000000000" pitchFamily="2" charset="2"/>
              <a:buChar char="§"/>
            </a:pPr>
            <a:r>
              <a:rPr lang="en-US" altLang="en-US" sz="1400" dirty="0">
                <a:solidFill>
                  <a:srgbClr val="363737"/>
                </a:solidFill>
                <a:latin typeface="Spectral"/>
              </a:rPr>
              <a:t>The </a:t>
            </a:r>
            <a:r>
              <a:rPr lang="en-US" altLang="en-US" sz="1400" b="1" dirty="0">
                <a:solidFill>
                  <a:srgbClr val="363737"/>
                </a:solidFill>
                <a:latin typeface="Spectral"/>
              </a:rPr>
              <a:t>Order Service</a:t>
            </a:r>
            <a:r>
              <a:rPr lang="en-US" altLang="en-US" sz="1400" dirty="0">
                <a:solidFill>
                  <a:srgbClr val="363737"/>
                </a:solidFill>
                <a:latin typeface="Spectral"/>
              </a:rPr>
              <a:t> chooses an instance (e.g., IP1:Port1) and sends the payment request directly to it.</a:t>
            </a:r>
          </a:p>
          <a:p>
            <a:pPr lvl="0" eaLnBrk="0" fontAlgn="base" hangingPunct="0">
              <a:spcBef>
                <a:spcPct val="0"/>
              </a:spcBef>
              <a:spcAft>
                <a:spcPct val="0"/>
              </a:spcAft>
            </a:pPr>
            <a:endParaRPr lang="en-US" altLang="en-US" sz="100" dirty="0">
              <a:solidFill>
                <a:schemeClr val="tx1"/>
              </a:solidFill>
              <a:latin typeface="Spectral"/>
            </a:endParaRPr>
          </a:p>
          <a:p>
            <a:r>
              <a:rPr lang="en-IN" sz="1400" b="1" dirty="0">
                <a:latin typeface="Spectral"/>
              </a:rPr>
              <a:t>Advantages:</a:t>
            </a:r>
          </a:p>
          <a:p>
            <a:pPr marL="285750" indent="-285750">
              <a:buFont typeface="Wingdings" panose="05000000000000000000" pitchFamily="2" charset="2"/>
              <a:buChar char="§"/>
            </a:pPr>
            <a:r>
              <a:rPr lang="en-US" sz="1400" dirty="0">
                <a:latin typeface="Spectral"/>
              </a:rPr>
              <a:t>Simple to implement and understand.</a:t>
            </a:r>
          </a:p>
          <a:p>
            <a:pPr marL="285750" indent="-285750">
              <a:buFont typeface="Wingdings" panose="05000000000000000000" pitchFamily="2" charset="2"/>
              <a:buChar char="§"/>
            </a:pPr>
            <a:r>
              <a:rPr lang="en-US" sz="1400" dirty="0">
                <a:latin typeface="Spectral"/>
              </a:rPr>
              <a:t>Reduces the load on a central load balancer.</a:t>
            </a:r>
          </a:p>
          <a:p>
            <a:r>
              <a:rPr lang="en-IN" sz="1400" b="1" dirty="0">
                <a:latin typeface="Spectral"/>
              </a:rPr>
              <a:t>Disadvantages:</a:t>
            </a:r>
          </a:p>
          <a:p>
            <a:pPr marL="285750" indent="-285750">
              <a:buFont typeface="Wingdings" panose="05000000000000000000" pitchFamily="2" charset="2"/>
              <a:buChar char="§"/>
            </a:pPr>
            <a:r>
              <a:rPr lang="en-US" sz="1400" dirty="0">
                <a:latin typeface="Spectral"/>
              </a:rPr>
              <a:t>Consumers need to implement discovery logic.</a:t>
            </a:r>
          </a:p>
          <a:p>
            <a:pPr marL="285750" indent="-285750">
              <a:buFont typeface="Wingdings" panose="05000000000000000000" pitchFamily="2" charset="2"/>
              <a:buChar char="§"/>
            </a:pPr>
            <a:r>
              <a:rPr lang="en-US" sz="1400" dirty="0">
                <a:latin typeface="Spectral"/>
              </a:rPr>
              <a:t>Changes in the registry protocol require changes in clients.</a:t>
            </a:r>
          </a:p>
          <a:p>
            <a:r>
              <a:rPr lang="en-US" sz="1400" b="1" dirty="0">
                <a:latin typeface="Spectral"/>
              </a:rPr>
              <a:t>Example:</a:t>
            </a:r>
            <a:r>
              <a:rPr lang="en-US" sz="1400" dirty="0">
                <a:latin typeface="Spectral"/>
              </a:rPr>
              <a:t> Netflix’s open-source library, </a:t>
            </a:r>
            <a:r>
              <a:rPr lang="en-US" sz="1400" b="1" dirty="0">
                <a:latin typeface="Spectral"/>
              </a:rPr>
              <a:t>Eureka</a:t>
            </a:r>
            <a:r>
              <a:rPr lang="en-US" sz="1400" dirty="0">
                <a:latin typeface="Spectral"/>
              </a:rPr>
              <a:t>, is a popular tool for client-side service discovery.</a:t>
            </a:r>
            <a:endParaRPr lang="en-US" sz="1400" b="1" dirty="0">
              <a:latin typeface="Spectral"/>
            </a:endParaRPr>
          </a:p>
        </p:txBody>
      </p:sp>
      <p:sp>
        <p:nvSpPr>
          <p:cNvPr id="5" name="Title 4">
            <a:extLst>
              <a:ext uri="{FF2B5EF4-FFF2-40B4-BE49-F238E27FC236}">
                <a16:creationId xmlns:a16="http://schemas.microsoft.com/office/drawing/2014/main" id="{0E493FEB-4517-0100-2174-E400FEE12766}"/>
              </a:ext>
            </a:extLst>
          </p:cNvPr>
          <p:cNvSpPr>
            <a:spLocks noGrp="1"/>
          </p:cNvSpPr>
          <p:nvPr>
            <p:ph type="title"/>
          </p:nvPr>
        </p:nvSpPr>
        <p:spPr>
          <a:xfrm>
            <a:off x="536732" y="251085"/>
            <a:ext cx="10202801" cy="913126"/>
          </a:xfrm>
        </p:spPr>
        <p:txBody>
          <a:bodyPr/>
          <a:lstStyle/>
          <a:p>
            <a:r>
              <a:rPr lang="en-IN" dirty="0"/>
              <a:t>Types of Service Discovery</a:t>
            </a:r>
          </a:p>
        </p:txBody>
      </p:sp>
      <p:cxnSp>
        <p:nvCxnSpPr>
          <p:cNvPr id="4" name="Straight Connector 3">
            <a:extLst>
              <a:ext uri="{FF2B5EF4-FFF2-40B4-BE49-F238E27FC236}">
                <a16:creationId xmlns:a16="http://schemas.microsoft.com/office/drawing/2014/main" id="{C3874FB8-954E-3705-3107-EF645D48112B}"/>
              </a:ext>
            </a:extLst>
          </p:cNvPr>
          <p:cNvCxnSpPr>
            <a:cxnSpLocks/>
          </p:cNvCxnSpPr>
          <p:nvPr/>
        </p:nvCxnSpPr>
        <p:spPr>
          <a:xfrm>
            <a:off x="8002438" y="1596550"/>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070CD5A2-2F27-F61F-46C0-C312C4830003}"/>
              </a:ext>
              <a:ext uri="{C183D7F6-B498-43B3-948B-1728B52AA6E4}">
                <adec:decorative xmlns:adec="http://schemas.microsoft.com/office/drawing/2017/decorative" val="1"/>
              </a:ext>
            </a:extLst>
          </p:cNvPr>
          <p:cNvSpPr/>
          <p:nvPr/>
        </p:nvSpPr>
        <p:spPr>
          <a:xfrm>
            <a:off x="11423465" y="-693634"/>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0" name="Picture 9">
            <a:extLst>
              <a:ext uri="{FF2B5EF4-FFF2-40B4-BE49-F238E27FC236}">
                <a16:creationId xmlns:a16="http://schemas.microsoft.com/office/drawing/2014/main" id="{0627EEA2-BF98-C9D5-8FD7-4CF4B2D0F927}"/>
              </a:ext>
            </a:extLst>
          </p:cNvPr>
          <p:cNvPicPr>
            <a:picLocks noChangeAspect="1"/>
          </p:cNvPicPr>
          <p:nvPr/>
        </p:nvPicPr>
        <p:blipFill>
          <a:blip r:embed="rId2"/>
          <a:stretch>
            <a:fillRect/>
          </a:stretch>
        </p:blipFill>
        <p:spPr>
          <a:xfrm>
            <a:off x="8118245" y="517021"/>
            <a:ext cx="4059929" cy="6089894"/>
          </a:xfrm>
          <a:prstGeom prst="rect">
            <a:avLst/>
          </a:prstGeom>
        </p:spPr>
      </p:pic>
      <p:pic>
        <p:nvPicPr>
          <p:cNvPr id="11" name="Picture 10">
            <a:extLst>
              <a:ext uri="{FF2B5EF4-FFF2-40B4-BE49-F238E27FC236}">
                <a16:creationId xmlns:a16="http://schemas.microsoft.com/office/drawing/2014/main" id="{48D13A68-8240-8AF9-DBF8-37E839E06947}"/>
              </a:ext>
            </a:extLst>
          </p:cNvPr>
          <p:cNvPicPr>
            <a:picLocks noChangeAspect="1"/>
          </p:cNvPicPr>
          <p:nvPr/>
        </p:nvPicPr>
        <p:blipFill>
          <a:blip r:embed="rId3"/>
          <a:stretch>
            <a:fillRect/>
          </a:stretch>
        </p:blipFill>
        <p:spPr>
          <a:xfrm>
            <a:off x="4247790" y="3936203"/>
            <a:ext cx="3696419" cy="2464279"/>
          </a:xfrm>
          <a:prstGeom prst="rect">
            <a:avLst/>
          </a:prstGeom>
        </p:spPr>
      </p:pic>
    </p:spTree>
    <p:extLst>
      <p:ext uri="{BB962C8B-B14F-4D97-AF65-F5344CB8AC3E}">
        <p14:creationId xmlns:p14="http://schemas.microsoft.com/office/powerpoint/2010/main" val="28699991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0DED4FF-EC28-2DC4-2857-58CB8AAACE3E}"/>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B89A1134-C26C-91C7-84E2-6757697F6776}"/>
              </a:ext>
            </a:extLst>
          </p:cNvPr>
          <p:cNvPicPr>
            <a:picLocks noChangeAspect="1"/>
          </p:cNvPicPr>
          <p:nvPr/>
        </p:nvPicPr>
        <p:blipFill>
          <a:blip r:embed="rId2"/>
          <a:stretch>
            <a:fillRect/>
          </a:stretch>
        </p:blipFill>
        <p:spPr>
          <a:xfrm>
            <a:off x="6861286" y="1069769"/>
            <a:ext cx="5330713" cy="5330713"/>
          </a:xfrm>
          <a:prstGeom prst="rect">
            <a:avLst/>
          </a:prstGeom>
        </p:spPr>
      </p:pic>
      <p:sp>
        <p:nvSpPr>
          <p:cNvPr id="7" name="Slide Number Placeholder 6">
            <a:extLst>
              <a:ext uri="{FF2B5EF4-FFF2-40B4-BE49-F238E27FC236}">
                <a16:creationId xmlns:a16="http://schemas.microsoft.com/office/drawing/2014/main" id="{662A46EF-4863-741C-5AD6-58CCF28FAC5F}"/>
              </a:ext>
            </a:extLst>
          </p:cNvPr>
          <p:cNvSpPr>
            <a:spLocks noGrp="1"/>
          </p:cNvSpPr>
          <p:nvPr>
            <p:ph type="sldNum" sz="quarter" idx="53"/>
          </p:nvPr>
        </p:nvSpPr>
        <p:spPr/>
        <p:txBody>
          <a:bodyPr/>
          <a:lstStyle/>
          <a:p>
            <a:fld id="{47FEACEE-25B4-4A2D-B147-27296E36371D}" type="slidenum">
              <a:rPr lang="en-US" altLang="zh-CN" smtClean="0"/>
              <a:pPr/>
              <a:t>8</a:t>
            </a:fld>
            <a:endParaRPr lang="en-US" altLang="zh-CN" dirty="0"/>
          </a:p>
        </p:txBody>
      </p:sp>
      <p:sp>
        <p:nvSpPr>
          <p:cNvPr id="20" name="Text Placeholder 19">
            <a:extLst>
              <a:ext uri="{FF2B5EF4-FFF2-40B4-BE49-F238E27FC236}">
                <a16:creationId xmlns:a16="http://schemas.microsoft.com/office/drawing/2014/main" id="{925B9F58-0228-DDC9-48CA-F0FD02232808}"/>
              </a:ext>
            </a:extLst>
          </p:cNvPr>
          <p:cNvSpPr>
            <a:spLocks noGrp="1"/>
          </p:cNvSpPr>
          <p:nvPr>
            <p:ph type="body" sz="quarter" idx="28"/>
          </p:nvPr>
        </p:nvSpPr>
        <p:spPr>
          <a:xfrm>
            <a:off x="536732" y="1276202"/>
            <a:ext cx="6364400" cy="5330713"/>
          </a:xfrm>
        </p:spPr>
        <p:txBody>
          <a:bodyPr/>
          <a:lstStyle/>
          <a:p>
            <a:r>
              <a:rPr lang="en-IN" sz="2800" b="1" dirty="0">
                <a:latin typeface="Spectral"/>
              </a:rPr>
              <a:t>2. Server-Side Discovery</a:t>
            </a:r>
          </a:p>
          <a:p>
            <a:r>
              <a:rPr lang="en-US" sz="1100" dirty="0">
                <a:latin typeface="Spectral"/>
              </a:rPr>
              <a:t>In this model, the client delegates the responsibility of discovering and routing requests to a specific service instance to a </a:t>
            </a:r>
            <a:r>
              <a:rPr lang="en-US" sz="1100" b="1" dirty="0">
                <a:latin typeface="Spectral"/>
              </a:rPr>
              <a:t>centralized server or load balancer</a:t>
            </a:r>
            <a:r>
              <a:rPr lang="en-US" sz="1100" dirty="0">
                <a:latin typeface="Spectral"/>
              </a:rPr>
              <a:t>.</a:t>
            </a:r>
          </a:p>
          <a:p>
            <a:r>
              <a:rPr lang="en-US" sz="1100" dirty="0">
                <a:latin typeface="Spectral"/>
              </a:rPr>
              <a:t>Unlike client-side discovery, the client does not need to query the service registry directly or perform any load balancing itself.</a:t>
            </a:r>
          </a:p>
          <a:p>
            <a:r>
              <a:rPr lang="en-US" sz="1100" dirty="0">
                <a:latin typeface="Spectral"/>
              </a:rPr>
              <a:t>Instead, the client simply sends a request to a central server (load balancer or api gateway), which handles the rest.</a:t>
            </a:r>
          </a:p>
          <a:p>
            <a:endParaRPr lang="en-US" sz="100" b="1" dirty="0">
              <a:latin typeface="Spectral"/>
            </a:endParaRPr>
          </a:p>
          <a:p>
            <a:r>
              <a:rPr lang="en-IN" sz="1200" b="1" dirty="0">
                <a:latin typeface="Spectral"/>
              </a:rPr>
              <a:t>How it works:</a:t>
            </a:r>
          </a:p>
          <a:p>
            <a:pPr lvl="0" eaLnBrk="0" fontAlgn="base" hangingPunct="0">
              <a:spcBef>
                <a:spcPct val="0"/>
              </a:spcBef>
              <a:spcAft>
                <a:spcPct val="0"/>
              </a:spcAft>
            </a:pPr>
            <a:endParaRPr lang="en-US" altLang="en-US" sz="100" dirty="0">
              <a:solidFill>
                <a:schemeClr val="tx1"/>
              </a:solidFill>
              <a:latin typeface="Spectral"/>
            </a:endParaRPr>
          </a:p>
          <a:p>
            <a:pPr lvl="0" eaLnBrk="0" fontAlgn="base" hangingPunct="0">
              <a:spcBef>
                <a:spcPct val="0"/>
              </a:spcBef>
              <a:spcAft>
                <a:spcPct val="0"/>
              </a:spcAft>
            </a:pPr>
            <a:endParaRPr lang="en-US" altLang="en-US" sz="1200" dirty="0">
              <a:solidFill>
                <a:schemeClr val="tx1"/>
              </a:solidFill>
              <a:latin typeface="Spectral"/>
            </a:endParaRPr>
          </a:p>
          <a:p>
            <a:pPr marL="342900" lvl="0" indent="-342900" eaLnBrk="0" fontAlgn="base" hangingPunct="0">
              <a:spcBef>
                <a:spcPct val="0"/>
              </a:spcBef>
              <a:spcAft>
                <a:spcPct val="0"/>
              </a:spcAft>
              <a:buFont typeface="+mj-lt"/>
              <a:buAutoNum type="arabicPeriod"/>
            </a:pPr>
            <a:r>
              <a:rPr lang="en-US" altLang="en-US" sz="1200" b="1" dirty="0">
                <a:solidFill>
                  <a:srgbClr val="363737"/>
                </a:solidFill>
                <a:latin typeface="Spectral"/>
              </a:rPr>
              <a:t>Service Registration: </a:t>
            </a:r>
            <a:r>
              <a:rPr lang="en-US" altLang="en-US" sz="1200" dirty="0">
                <a:solidFill>
                  <a:srgbClr val="363737"/>
                </a:solidFill>
                <a:latin typeface="Spectral"/>
              </a:rPr>
              <a:t>Services register themselves with a centralized </a:t>
            </a:r>
            <a:r>
              <a:rPr lang="en-US" altLang="en-US" sz="1200" b="1" dirty="0">
                <a:solidFill>
                  <a:srgbClr val="363737"/>
                </a:solidFill>
                <a:latin typeface="Spectral"/>
              </a:rPr>
              <a:t>service registry</a:t>
            </a:r>
            <a:r>
              <a:rPr lang="en-US" altLang="en-US" sz="1200" dirty="0">
                <a:solidFill>
                  <a:srgbClr val="363737"/>
                </a:solidFill>
                <a:latin typeface="Spectral"/>
              </a:rPr>
              <a:t>, similar to client-side discovery.</a:t>
            </a:r>
          </a:p>
          <a:p>
            <a:pPr lvl="1" eaLnBrk="0" fontAlgn="base" hangingPunct="0">
              <a:lnSpc>
                <a:spcPct val="100000"/>
              </a:lnSpc>
              <a:spcBef>
                <a:spcPct val="0"/>
              </a:spcBef>
              <a:spcAft>
                <a:spcPct val="0"/>
              </a:spcAft>
              <a:buFont typeface="Wingdings" panose="05000000000000000000" pitchFamily="2" charset="2"/>
              <a:buChar char="§"/>
            </a:pPr>
            <a:r>
              <a:rPr lang="en-US" altLang="en-US" sz="1200" dirty="0">
                <a:solidFill>
                  <a:srgbClr val="363737"/>
                </a:solidFill>
                <a:latin typeface="Spectral"/>
              </a:rPr>
              <a:t>The service registry keeps track of all service instances, their IP addresses, ports, and metadata.</a:t>
            </a:r>
          </a:p>
          <a:p>
            <a:pPr marL="342900" lvl="0" indent="-342900" eaLnBrk="0" fontAlgn="base" hangingPunct="0">
              <a:spcBef>
                <a:spcPct val="0"/>
              </a:spcBef>
              <a:spcAft>
                <a:spcPct val="0"/>
              </a:spcAft>
              <a:buFont typeface="+mj-lt"/>
              <a:buAutoNum type="arabicPeriod"/>
            </a:pPr>
            <a:r>
              <a:rPr lang="en-US" altLang="en-US" sz="1200" b="1" dirty="0">
                <a:solidFill>
                  <a:srgbClr val="363737"/>
                </a:solidFill>
                <a:latin typeface="Spectral"/>
              </a:rPr>
              <a:t>Client Sends Request: </a:t>
            </a:r>
            <a:r>
              <a:rPr lang="en-US" altLang="en-US" sz="1200" dirty="0">
                <a:solidFill>
                  <a:srgbClr val="363737"/>
                </a:solidFill>
                <a:latin typeface="Spectral"/>
              </a:rPr>
              <a:t>The client sends a request to a </a:t>
            </a:r>
            <a:r>
              <a:rPr lang="en-US" altLang="en-US" sz="1200" b="1" dirty="0">
                <a:solidFill>
                  <a:srgbClr val="363737"/>
                </a:solidFill>
                <a:latin typeface="Spectral"/>
              </a:rPr>
              <a:t>load balancer</a:t>
            </a:r>
            <a:r>
              <a:rPr lang="en-US" altLang="en-US" sz="1200" dirty="0">
                <a:solidFill>
                  <a:srgbClr val="363737"/>
                </a:solidFill>
                <a:latin typeface="Spectral"/>
              </a:rPr>
              <a:t> or </a:t>
            </a:r>
            <a:r>
              <a:rPr lang="en-US" altLang="en-US" sz="1200" b="1" dirty="0">
                <a:solidFill>
                  <a:srgbClr val="363737"/>
                </a:solidFill>
                <a:latin typeface="Spectral"/>
              </a:rPr>
              <a:t>API gateway</a:t>
            </a:r>
            <a:r>
              <a:rPr lang="en-US" altLang="en-US" sz="1200" dirty="0">
                <a:solidFill>
                  <a:srgbClr val="363737"/>
                </a:solidFill>
                <a:latin typeface="Spectral"/>
              </a:rPr>
              <a:t>, specifying the service it wants to communicate with (e.g., payment-service).</a:t>
            </a:r>
          </a:p>
          <a:p>
            <a:pPr lvl="1" eaLnBrk="0" fontAlgn="base" hangingPunct="0">
              <a:lnSpc>
                <a:spcPct val="100000"/>
              </a:lnSpc>
              <a:spcBef>
                <a:spcPct val="0"/>
              </a:spcBef>
              <a:spcAft>
                <a:spcPct val="0"/>
              </a:spcAft>
              <a:buFont typeface="Wingdings" panose="05000000000000000000" pitchFamily="2" charset="2"/>
              <a:buChar char="§"/>
            </a:pPr>
            <a:r>
              <a:rPr lang="en-US" altLang="en-US" sz="1200" dirty="0">
                <a:solidFill>
                  <a:srgbClr val="363737"/>
                </a:solidFill>
                <a:latin typeface="Spectral"/>
              </a:rPr>
              <a:t>The client does not query the service registry or know the specific location of the service instances.</a:t>
            </a:r>
          </a:p>
          <a:p>
            <a:pPr marL="342900" lvl="0" indent="-342900" eaLnBrk="0" fontAlgn="base" hangingPunct="0">
              <a:spcBef>
                <a:spcPct val="0"/>
              </a:spcBef>
              <a:spcAft>
                <a:spcPct val="0"/>
              </a:spcAft>
              <a:buFont typeface="+mj-lt"/>
              <a:buAutoNum type="arabicPeriod"/>
            </a:pPr>
            <a:r>
              <a:rPr lang="en-US" altLang="en-US" sz="1200" b="1" dirty="0">
                <a:solidFill>
                  <a:srgbClr val="363737"/>
                </a:solidFill>
                <a:latin typeface="Spectral"/>
              </a:rPr>
              <a:t>Server Queries the Service Registry: </a:t>
            </a:r>
            <a:r>
              <a:rPr lang="en-US" altLang="en-US" sz="1200" dirty="0">
                <a:solidFill>
                  <a:srgbClr val="363737"/>
                </a:solidFill>
                <a:latin typeface="Spectral"/>
              </a:rPr>
              <a:t>The load balancer or gateway queries the service registry to find available instances of the requested service.</a:t>
            </a:r>
          </a:p>
          <a:p>
            <a:pPr marL="342900" lvl="0" indent="-342900" eaLnBrk="0" fontAlgn="base" hangingPunct="0">
              <a:spcBef>
                <a:spcPct val="0"/>
              </a:spcBef>
              <a:spcAft>
                <a:spcPct val="0"/>
              </a:spcAft>
              <a:buFont typeface="+mj-lt"/>
              <a:buAutoNum type="arabicPeriod"/>
            </a:pPr>
            <a:r>
              <a:rPr lang="en-US" altLang="en-US" sz="1200" b="1" dirty="0">
                <a:solidFill>
                  <a:srgbClr val="363737"/>
                </a:solidFill>
                <a:latin typeface="Spectral"/>
              </a:rPr>
              <a:t>Routing: </a:t>
            </a:r>
            <a:r>
              <a:rPr lang="en-US" altLang="en-US" sz="1200" dirty="0">
                <a:solidFill>
                  <a:srgbClr val="363737"/>
                </a:solidFill>
                <a:latin typeface="Spectral"/>
              </a:rPr>
              <a:t>The load balancer selects a suitable service instance (based on factors like load, proximity, or health) and routes the client’s request to that instance.</a:t>
            </a:r>
          </a:p>
          <a:p>
            <a:pPr marL="342900" lvl="0" indent="-342900" eaLnBrk="0" fontAlgn="base" hangingPunct="0">
              <a:spcBef>
                <a:spcPct val="0"/>
              </a:spcBef>
              <a:spcAft>
                <a:spcPct val="0"/>
              </a:spcAft>
              <a:buFont typeface="+mj-lt"/>
              <a:buAutoNum type="arabicPeriod"/>
            </a:pPr>
            <a:r>
              <a:rPr lang="en-US" altLang="en-US" sz="1200" b="1" dirty="0">
                <a:solidFill>
                  <a:srgbClr val="363737"/>
                </a:solidFill>
                <a:latin typeface="Spectral"/>
              </a:rPr>
              <a:t>Response: </a:t>
            </a:r>
            <a:r>
              <a:rPr lang="en-US" altLang="en-US" sz="1200" dirty="0">
                <a:solidFill>
                  <a:srgbClr val="363737"/>
                </a:solidFill>
                <a:latin typeface="Spectral"/>
              </a:rPr>
              <a:t>The service instance processes the request and sends the response back to the client via the load balancer or gateway.</a:t>
            </a:r>
          </a:p>
        </p:txBody>
      </p:sp>
      <p:sp>
        <p:nvSpPr>
          <p:cNvPr id="5" name="Title 4">
            <a:extLst>
              <a:ext uri="{FF2B5EF4-FFF2-40B4-BE49-F238E27FC236}">
                <a16:creationId xmlns:a16="http://schemas.microsoft.com/office/drawing/2014/main" id="{967C40DD-6920-537D-9A56-66B10F5ABD3D}"/>
              </a:ext>
            </a:extLst>
          </p:cNvPr>
          <p:cNvSpPr>
            <a:spLocks noGrp="1"/>
          </p:cNvSpPr>
          <p:nvPr>
            <p:ph type="title"/>
          </p:nvPr>
        </p:nvSpPr>
        <p:spPr>
          <a:xfrm>
            <a:off x="536732" y="251085"/>
            <a:ext cx="10202801" cy="913126"/>
          </a:xfrm>
        </p:spPr>
        <p:txBody>
          <a:bodyPr/>
          <a:lstStyle/>
          <a:p>
            <a:r>
              <a:rPr lang="en-IN" dirty="0"/>
              <a:t>Types of Service Discovery</a:t>
            </a:r>
          </a:p>
        </p:txBody>
      </p:sp>
      <p:cxnSp>
        <p:nvCxnSpPr>
          <p:cNvPr id="4" name="Straight Connector 3">
            <a:extLst>
              <a:ext uri="{FF2B5EF4-FFF2-40B4-BE49-F238E27FC236}">
                <a16:creationId xmlns:a16="http://schemas.microsoft.com/office/drawing/2014/main" id="{22E4137E-0D92-5F3D-536D-176A0BECE147}"/>
              </a:ext>
            </a:extLst>
          </p:cNvPr>
          <p:cNvCxnSpPr>
            <a:cxnSpLocks/>
          </p:cNvCxnSpPr>
          <p:nvPr/>
        </p:nvCxnSpPr>
        <p:spPr>
          <a:xfrm>
            <a:off x="6901132" y="1807897"/>
            <a:ext cx="0" cy="462137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EDA3D239-B198-8B8E-7085-CD269F0863B6}"/>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46581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FABD9E0-6C23-E280-0033-619208D6D3DB}"/>
            </a:ext>
          </a:extLst>
        </p:cNvPr>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0C9F5C30-3C48-B3A8-D6CD-CA7E4657121F}"/>
              </a:ext>
            </a:extLst>
          </p:cNvPr>
          <p:cNvSpPr>
            <a:spLocks noGrp="1"/>
          </p:cNvSpPr>
          <p:nvPr>
            <p:ph type="sldNum" sz="quarter" idx="53"/>
          </p:nvPr>
        </p:nvSpPr>
        <p:spPr/>
        <p:txBody>
          <a:bodyPr/>
          <a:lstStyle/>
          <a:p>
            <a:fld id="{47FEACEE-25B4-4A2D-B147-27296E36371D}" type="slidenum">
              <a:rPr lang="en-US" altLang="zh-CN" smtClean="0"/>
              <a:pPr/>
              <a:t>9</a:t>
            </a:fld>
            <a:endParaRPr lang="en-US" altLang="zh-CN" dirty="0"/>
          </a:p>
        </p:txBody>
      </p:sp>
      <p:sp>
        <p:nvSpPr>
          <p:cNvPr id="20" name="Text Placeholder 19">
            <a:extLst>
              <a:ext uri="{FF2B5EF4-FFF2-40B4-BE49-F238E27FC236}">
                <a16:creationId xmlns:a16="http://schemas.microsoft.com/office/drawing/2014/main" id="{93C2EDFC-71BA-02D9-F595-2C82F8E9D992}"/>
              </a:ext>
            </a:extLst>
          </p:cNvPr>
          <p:cNvSpPr>
            <a:spLocks noGrp="1"/>
          </p:cNvSpPr>
          <p:nvPr>
            <p:ph type="body" sz="quarter" idx="28"/>
          </p:nvPr>
        </p:nvSpPr>
        <p:spPr>
          <a:xfrm>
            <a:off x="536732" y="1276202"/>
            <a:ext cx="7313306" cy="5330713"/>
          </a:xfrm>
        </p:spPr>
        <p:txBody>
          <a:bodyPr/>
          <a:lstStyle/>
          <a:p>
            <a:r>
              <a:rPr lang="en-IN" sz="1200" b="1" dirty="0">
                <a:latin typeface="Spectral"/>
              </a:rPr>
              <a:t>Example Workflow</a:t>
            </a:r>
          </a:p>
          <a:p>
            <a:endParaRPr lang="en-IN" sz="600" b="1" dirty="0">
              <a:latin typeface="Spectral"/>
            </a:endParaRPr>
          </a:p>
          <a:p>
            <a:pPr lvl="0" eaLnBrk="0" fontAlgn="base" hangingPunct="0">
              <a:spcBef>
                <a:spcPct val="0"/>
              </a:spcBef>
              <a:spcAft>
                <a:spcPct val="0"/>
              </a:spcAft>
            </a:pPr>
            <a:r>
              <a:rPr lang="en-US" altLang="en-US" sz="1200" dirty="0">
                <a:solidFill>
                  <a:srgbClr val="363737"/>
                </a:solidFill>
                <a:latin typeface="Spectral"/>
              </a:rPr>
              <a:t>Let’s take an example of an e-commerce platform with microservices for "Order Management" and "Payment Processing."</a:t>
            </a:r>
            <a:endParaRPr lang="en-US" altLang="en-US" sz="1200" dirty="0">
              <a:solidFill>
                <a:schemeClr val="tx1"/>
              </a:solidFill>
              <a:latin typeface="Spectral"/>
            </a:endParaRPr>
          </a:p>
          <a:p>
            <a:pPr marL="342900" lvl="0" indent="-342900" eaLnBrk="0" fontAlgn="base" hangingPunct="0">
              <a:spcBef>
                <a:spcPct val="0"/>
              </a:spcBef>
              <a:spcAft>
                <a:spcPct val="0"/>
              </a:spcAft>
              <a:buFont typeface="+mj-lt"/>
              <a:buAutoNum type="arabicPeriod"/>
            </a:pPr>
            <a:r>
              <a:rPr lang="en-US" altLang="en-US" sz="1200" b="1" dirty="0">
                <a:solidFill>
                  <a:srgbClr val="363737"/>
                </a:solidFill>
                <a:latin typeface="Spectral"/>
              </a:rPr>
              <a:t>Registration: </a:t>
            </a:r>
            <a:r>
              <a:rPr lang="en-US" altLang="en-US" sz="1200" dirty="0">
                <a:solidFill>
                  <a:srgbClr val="363737"/>
                </a:solidFill>
                <a:latin typeface="Spectral"/>
              </a:rPr>
              <a:t>The </a:t>
            </a:r>
            <a:r>
              <a:rPr lang="en-US" altLang="en-US" sz="1200" dirty="0" err="1">
                <a:solidFill>
                  <a:srgbClr val="363737"/>
                </a:solidFill>
                <a:latin typeface="Spectral"/>
              </a:rPr>
              <a:t>PaymentService</a:t>
            </a:r>
            <a:r>
              <a:rPr lang="en-US" altLang="en-US" sz="1200" dirty="0">
                <a:solidFill>
                  <a:srgbClr val="363737"/>
                </a:solidFill>
                <a:latin typeface="Spectral"/>
              </a:rPr>
              <a:t> registers two instances with the service registry:</a:t>
            </a:r>
          </a:p>
          <a:p>
            <a:pPr lvl="1" eaLnBrk="0" fontAlgn="base" hangingPunct="0">
              <a:lnSpc>
                <a:spcPct val="100000"/>
              </a:lnSpc>
              <a:spcBef>
                <a:spcPct val="0"/>
              </a:spcBef>
              <a:spcAft>
                <a:spcPct val="0"/>
              </a:spcAft>
              <a:buFont typeface="Wingdings" panose="05000000000000000000" pitchFamily="2" charset="2"/>
              <a:buChar char="§"/>
            </a:pPr>
            <a:r>
              <a:rPr lang="en-US" altLang="en-US" sz="1200" dirty="0">
                <a:solidFill>
                  <a:srgbClr val="363737"/>
                </a:solidFill>
                <a:latin typeface="Spectral"/>
              </a:rPr>
              <a:t>Instance 1: IP1:8080</a:t>
            </a:r>
          </a:p>
          <a:p>
            <a:pPr lvl="1" eaLnBrk="0" fontAlgn="base" hangingPunct="0">
              <a:lnSpc>
                <a:spcPct val="100000"/>
              </a:lnSpc>
              <a:spcBef>
                <a:spcPct val="0"/>
              </a:spcBef>
              <a:spcAft>
                <a:spcPct val="0"/>
              </a:spcAft>
              <a:buFont typeface="Wingdings" panose="05000000000000000000" pitchFamily="2" charset="2"/>
              <a:buChar char="§"/>
            </a:pPr>
            <a:r>
              <a:rPr lang="en-US" altLang="en-US" sz="1200" dirty="0">
                <a:solidFill>
                  <a:srgbClr val="363737"/>
                </a:solidFill>
                <a:latin typeface="Spectral"/>
              </a:rPr>
              <a:t>Instance 2: IP2:8081</a:t>
            </a:r>
          </a:p>
          <a:p>
            <a:pPr marL="342900" lvl="0" indent="-342900" eaLnBrk="0" fontAlgn="base" hangingPunct="0">
              <a:spcBef>
                <a:spcPct val="0"/>
              </a:spcBef>
              <a:spcAft>
                <a:spcPct val="0"/>
              </a:spcAft>
              <a:buFont typeface="+mj-lt"/>
              <a:buAutoNum type="arabicPeriod"/>
            </a:pPr>
            <a:r>
              <a:rPr lang="en-US" altLang="en-US" sz="1200" b="1" dirty="0">
                <a:solidFill>
                  <a:srgbClr val="363737"/>
                </a:solidFill>
                <a:latin typeface="Spectral"/>
              </a:rPr>
              <a:t>Client Request: </a:t>
            </a:r>
            <a:r>
              <a:rPr lang="en-US" altLang="en-US" sz="1200" dirty="0">
                <a:solidFill>
                  <a:srgbClr val="363737"/>
                </a:solidFill>
                <a:latin typeface="Spectral"/>
              </a:rPr>
              <a:t>The </a:t>
            </a:r>
            <a:r>
              <a:rPr lang="en-US" altLang="en-US" sz="1200" dirty="0" err="1">
                <a:solidFill>
                  <a:srgbClr val="363737"/>
                </a:solidFill>
                <a:latin typeface="Spectral"/>
              </a:rPr>
              <a:t>OrderService</a:t>
            </a:r>
            <a:r>
              <a:rPr lang="en-US" altLang="en-US" sz="1200" dirty="0">
                <a:solidFill>
                  <a:srgbClr val="363737"/>
                </a:solidFill>
                <a:latin typeface="Spectral"/>
              </a:rPr>
              <a:t> sends a request to the </a:t>
            </a:r>
            <a:r>
              <a:rPr lang="en-US" altLang="en-US" sz="1200" b="1" dirty="0">
                <a:solidFill>
                  <a:srgbClr val="363737"/>
                </a:solidFill>
                <a:latin typeface="Spectral"/>
              </a:rPr>
              <a:t>load balancer</a:t>
            </a:r>
            <a:r>
              <a:rPr lang="en-US" altLang="en-US" sz="1200" dirty="0">
                <a:solidFill>
                  <a:srgbClr val="363737"/>
                </a:solidFill>
                <a:latin typeface="Spectral"/>
              </a:rPr>
              <a:t> or API gateway, specifying the </a:t>
            </a:r>
            <a:r>
              <a:rPr lang="en-US" altLang="en-US" sz="1200" dirty="0" err="1">
                <a:solidFill>
                  <a:srgbClr val="363737"/>
                </a:solidFill>
                <a:latin typeface="Spectral"/>
              </a:rPr>
              <a:t>PaymentService</a:t>
            </a:r>
            <a:r>
              <a:rPr lang="en-US" altLang="en-US" sz="1200" dirty="0">
                <a:solidFill>
                  <a:srgbClr val="363737"/>
                </a:solidFill>
                <a:latin typeface="Spectral"/>
              </a:rPr>
              <a:t>.</a:t>
            </a:r>
          </a:p>
          <a:p>
            <a:pPr marL="342900" lvl="0" indent="-342900" eaLnBrk="0" fontAlgn="base" hangingPunct="0">
              <a:spcBef>
                <a:spcPct val="0"/>
              </a:spcBef>
              <a:spcAft>
                <a:spcPct val="0"/>
              </a:spcAft>
              <a:buFont typeface="+mj-lt"/>
              <a:buAutoNum type="arabicPeriod"/>
            </a:pPr>
            <a:r>
              <a:rPr lang="en-US" altLang="en-US" sz="1200" b="1" dirty="0">
                <a:solidFill>
                  <a:srgbClr val="363737"/>
                </a:solidFill>
                <a:latin typeface="Spectral"/>
              </a:rPr>
              <a:t>Discovery and Routing: </a:t>
            </a:r>
            <a:r>
              <a:rPr lang="en-US" altLang="en-US" sz="1200" dirty="0">
                <a:solidFill>
                  <a:srgbClr val="363737"/>
                </a:solidFill>
                <a:latin typeface="Spectral"/>
              </a:rPr>
              <a:t>The load balancer queries the service registry and retrieves the list of available </a:t>
            </a:r>
            <a:r>
              <a:rPr lang="en-US" altLang="en-US" sz="1200" dirty="0" err="1">
                <a:solidFill>
                  <a:srgbClr val="363737"/>
                </a:solidFill>
                <a:latin typeface="Spectral"/>
              </a:rPr>
              <a:t>PaymentService</a:t>
            </a:r>
            <a:r>
              <a:rPr lang="en-US" altLang="en-US" sz="1200" dirty="0">
                <a:solidFill>
                  <a:srgbClr val="363737"/>
                </a:solidFill>
                <a:latin typeface="Spectral"/>
              </a:rPr>
              <a:t> instances.</a:t>
            </a:r>
          </a:p>
          <a:p>
            <a:pPr lvl="1" eaLnBrk="0" fontAlgn="base" hangingPunct="0">
              <a:lnSpc>
                <a:spcPct val="100000"/>
              </a:lnSpc>
              <a:spcBef>
                <a:spcPct val="0"/>
              </a:spcBef>
              <a:spcAft>
                <a:spcPct val="0"/>
              </a:spcAft>
              <a:buFont typeface="Wingdings" panose="05000000000000000000" pitchFamily="2" charset="2"/>
              <a:buChar char="§"/>
            </a:pPr>
            <a:r>
              <a:rPr lang="en-US" altLang="en-US" sz="1200" dirty="0">
                <a:solidFill>
                  <a:srgbClr val="363737"/>
                </a:solidFill>
                <a:latin typeface="Spectral"/>
              </a:rPr>
              <a:t>It selects one instance (e.g., IP1:8080) and routes the request to it.</a:t>
            </a:r>
          </a:p>
          <a:p>
            <a:pPr marL="342900" lvl="0" indent="-342900" eaLnBrk="0" fontAlgn="base" hangingPunct="0">
              <a:spcBef>
                <a:spcPct val="0"/>
              </a:spcBef>
              <a:spcAft>
                <a:spcPct val="0"/>
              </a:spcAft>
              <a:buFont typeface="+mj-lt"/>
              <a:buAutoNum type="arabicPeriod"/>
            </a:pPr>
            <a:r>
              <a:rPr lang="en-US" altLang="en-US" sz="1200" b="1" dirty="0">
                <a:solidFill>
                  <a:srgbClr val="363737"/>
                </a:solidFill>
                <a:latin typeface="Spectral"/>
              </a:rPr>
              <a:t>Processing and Response: </a:t>
            </a:r>
            <a:r>
              <a:rPr lang="en-US" altLang="en-US" sz="1200" dirty="0">
                <a:solidFill>
                  <a:srgbClr val="363737"/>
                </a:solidFill>
                <a:latin typeface="Spectral"/>
              </a:rPr>
              <a:t>The selected instance of </a:t>
            </a:r>
            <a:r>
              <a:rPr lang="en-US" altLang="en-US" sz="1200" dirty="0" err="1">
                <a:solidFill>
                  <a:srgbClr val="363737"/>
                </a:solidFill>
                <a:latin typeface="Spectral"/>
              </a:rPr>
              <a:t>PaymentService</a:t>
            </a:r>
            <a:r>
              <a:rPr lang="en-US" altLang="en-US" sz="1200" dirty="0">
                <a:solidFill>
                  <a:srgbClr val="363737"/>
                </a:solidFill>
                <a:latin typeface="Spectral"/>
              </a:rPr>
              <a:t> processes the request and sends the response back to the </a:t>
            </a:r>
            <a:r>
              <a:rPr lang="en-US" altLang="en-US" sz="1200" dirty="0" err="1">
                <a:solidFill>
                  <a:srgbClr val="363737"/>
                </a:solidFill>
                <a:latin typeface="Spectral"/>
              </a:rPr>
              <a:t>OrderService</a:t>
            </a:r>
            <a:r>
              <a:rPr lang="en-US" altLang="en-US" sz="1200" dirty="0">
                <a:solidFill>
                  <a:srgbClr val="363737"/>
                </a:solidFill>
                <a:latin typeface="Spectral"/>
              </a:rPr>
              <a:t> via the load balancer.</a:t>
            </a:r>
          </a:p>
          <a:p>
            <a:pPr lvl="0" eaLnBrk="0" fontAlgn="base" hangingPunct="0">
              <a:spcBef>
                <a:spcPct val="0"/>
              </a:spcBef>
              <a:spcAft>
                <a:spcPct val="0"/>
              </a:spcAft>
            </a:pPr>
            <a:endParaRPr lang="en-US" altLang="en-US" sz="1200" dirty="0">
              <a:solidFill>
                <a:schemeClr val="tx1"/>
              </a:solidFill>
              <a:latin typeface="Spectral"/>
            </a:endParaRPr>
          </a:p>
          <a:p>
            <a:pPr lvl="0" eaLnBrk="0" fontAlgn="base" hangingPunct="0">
              <a:spcBef>
                <a:spcPct val="0"/>
              </a:spcBef>
              <a:spcAft>
                <a:spcPct val="0"/>
              </a:spcAft>
            </a:pPr>
            <a:endParaRPr lang="en-US" altLang="en-US" sz="600" dirty="0">
              <a:solidFill>
                <a:schemeClr val="tx1"/>
              </a:solidFill>
              <a:latin typeface="Spectral"/>
            </a:endParaRPr>
          </a:p>
          <a:p>
            <a:r>
              <a:rPr lang="en-IN" sz="1200" b="1" dirty="0">
                <a:latin typeface="Spectral"/>
              </a:rPr>
              <a:t>Advantages:</a:t>
            </a:r>
          </a:p>
          <a:p>
            <a:pPr marL="285750" indent="-285750">
              <a:buFont typeface="Wingdings" panose="05000000000000000000" pitchFamily="2" charset="2"/>
              <a:buChar char="§"/>
            </a:pPr>
            <a:r>
              <a:rPr lang="en-US" sz="1200" dirty="0">
                <a:latin typeface="Spectral"/>
              </a:rPr>
              <a:t>Centralizes discovery logic, reducing the complexity for consumers.</a:t>
            </a:r>
          </a:p>
          <a:p>
            <a:pPr marL="285750" indent="-285750">
              <a:buFont typeface="Wingdings" panose="05000000000000000000" pitchFamily="2" charset="2"/>
              <a:buChar char="§"/>
            </a:pPr>
            <a:r>
              <a:rPr lang="en-US" sz="1200" dirty="0">
                <a:latin typeface="Spectral"/>
              </a:rPr>
              <a:t>Easier to manage and update discovery protocols.</a:t>
            </a:r>
          </a:p>
          <a:p>
            <a:r>
              <a:rPr lang="en-IN" sz="1200" b="1" dirty="0">
                <a:latin typeface="Spectral"/>
              </a:rPr>
              <a:t>Disadvantages:</a:t>
            </a:r>
          </a:p>
          <a:p>
            <a:pPr marL="285750" indent="-285750">
              <a:buFont typeface="Wingdings" panose="05000000000000000000" pitchFamily="2" charset="2"/>
              <a:buChar char="§"/>
            </a:pPr>
            <a:r>
              <a:rPr lang="en-US" sz="1200" dirty="0">
                <a:latin typeface="Spectral"/>
              </a:rPr>
              <a:t>Introduces an additional network hop.</a:t>
            </a:r>
          </a:p>
          <a:p>
            <a:pPr marL="285750" indent="-285750">
              <a:buFont typeface="Wingdings" panose="05000000000000000000" pitchFamily="2" charset="2"/>
              <a:buChar char="§"/>
            </a:pPr>
            <a:r>
              <a:rPr lang="en-US" sz="1200" dirty="0">
                <a:latin typeface="Spectral"/>
              </a:rPr>
              <a:t>The load balancer can become a single point of failure.</a:t>
            </a:r>
          </a:p>
          <a:p>
            <a:r>
              <a:rPr lang="en-US" sz="1200" b="1" dirty="0">
                <a:latin typeface="Spectral"/>
              </a:rPr>
              <a:t>Example:</a:t>
            </a:r>
            <a:r>
              <a:rPr lang="en-US" sz="1200" dirty="0">
                <a:latin typeface="Spectral"/>
              </a:rPr>
              <a:t> AWS Elastic Load Balancer (ELB) integrates with the AWS service registry for server-side discovery.</a:t>
            </a:r>
            <a:endParaRPr lang="en-US" sz="1200" b="1" dirty="0">
              <a:latin typeface="Spectral"/>
            </a:endParaRPr>
          </a:p>
        </p:txBody>
      </p:sp>
      <p:sp>
        <p:nvSpPr>
          <p:cNvPr id="5" name="Title 4">
            <a:extLst>
              <a:ext uri="{FF2B5EF4-FFF2-40B4-BE49-F238E27FC236}">
                <a16:creationId xmlns:a16="http://schemas.microsoft.com/office/drawing/2014/main" id="{D7C1132E-45CA-F4FC-CF35-27A891469B28}"/>
              </a:ext>
            </a:extLst>
          </p:cNvPr>
          <p:cNvSpPr>
            <a:spLocks noGrp="1"/>
          </p:cNvSpPr>
          <p:nvPr>
            <p:ph type="title"/>
          </p:nvPr>
        </p:nvSpPr>
        <p:spPr>
          <a:xfrm>
            <a:off x="536732" y="251085"/>
            <a:ext cx="10202801" cy="913126"/>
          </a:xfrm>
        </p:spPr>
        <p:txBody>
          <a:bodyPr/>
          <a:lstStyle/>
          <a:p>
            <a:r>
              <a:rPr lang="en-IN" dirty="0"/>
              <a:t>Types of Service Discovery</a:t>
            </a:r>
          </a:p>
        </p:txBody>
      </p:sp>
      <p:cxnSp>
        <p:nvCxnSpPr>
          <p:cNvPr id="4" name="Straight Connector 3">
            <a:extLst>
              <a:ext uri="{FF2B5EF4-FFF2-40B4-BE49-F238E27FC236}">
                <a16:creationId xmlns:a16="http://schemas.microsoft.com/office/drawing/2014/main" id="{AB9904D9-54BA-E780-61BC-A310F8B5053C}"/>
              </a:ext>
            </a:extLst>
          </p:cNvPr>
          <p:cNvCxnSpPr>
            <a:cxnSpLocks/>
          </p:cNvCxnSpPr>
          <p:nvPr/>
        </p:nvCxnSpPr>
        <p:spPr>
          <a:xfrm>
            <a:off x="7570628" y="1355011"/>
            <a:ext cx="0" cy="496815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Freeform: Shape 5">
            <a:extLst>
              <a:ext uri="{FF2B5EF4-FFF2-40B4-BE49-F238E27FC236}">
                <a16:creationId xmlns:a16="http://schemas.microsoft.com/office/drawing/2014/main" id="{DAFB6253-2C06-1C47-2349-052A2E220863}"/>
              </a:ext>
              <a:ext uri="{C183D7F6-B498-43B3-948B-1728B52AA6E4}">
                <adec:decorative xmlns:adec="http://schemas.microsoft.com/office/drawing/2017/decorative" val="1"/>
              </a:ext>
            </a:extLst>
          </p:cNvPr>
          <p:cNvSpPr/>
          <p:nvPr/>
        </p:nvSpPr>
        <p:spPr>
          <a:xfrm>
            <a:off x="11243529" y="-706430"/>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7" name="Picture 16">
            <a:extLst>
              <a:ext uri="{FF2B5EF4-FFF2-40B4-BE49-F238E27FC236}">
                <a16:creationId xmlns:a16="http://schemas.microsoft.com/office/drawing/2014/main" id="{BBFB5E67-137F-E9A9-578B-ECE59F633E60}"/>
              </a:ext>
            </a:extLst>
          </p:cNvPr>
          <p:cNvPicPr>
            <a:picLocks noChangeAspect="1"/>
          </p:cNvPicPr>
          <p:nvPr/>
        </p:nvPicPr>
        <p:blipFill>
          <a:blip r:embed="rId2"/>
          <a:stretch>
            <a:fillRect/>
          </a:stretch>
        </p:blipFill>
        <p:spPr>
          <a:xfrm>
            <a:off x="7620000" y="94890"/>
            <a:ext cx="4572000" cy="6858000"/>
          </a:xfrm>
          <a:prstGeom prst="rect">
            <a:avLst/>
          </a:prstGeom>
        </p:spPr>
      </p:pic>
    </p:spTree>
    <p:extLst>
      <p:ext uri="{BB962C8B-B14F-4D97-AF65-F5344CB8AC3E}">
        <p14:creationId xmlns:p14="http://schemas.microsoft.com/office/powerpoint/2010/main" val="1548540916"/>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light</Template>
  <TotalTime>3059</TotalTime>
  <Words>1843</Words>
  <Application>Microsoft Office PowerPoint</Application>
  <PresentationFormat>Widescreen</PresentationFormat>
  <Paragraphs>154</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DengXian</vt:lpstr>
      <vt:lpstr>Abadi</vt:lpstr>
      <vt:lpstr>Arial</vt:lpstr>
      <vt:lpstr>Calibri</vt:lpstr>
      <vt:lpstr>Posterama Text Black</vt:lpstr>
      <vt:lpstr>Posterama Text SemiBold</vt:lpstr>
      <vt:lpstr>Spectral</vt:lpstr>
      <vt:lpstr>Wingdings</vt:lpstr>
      <vt:lpstr>Office 主题​​</vt:lpstr>
      <vt:lpstr>What is Service Discovery ?</vt:lpstr>
      <vt:lpstr>1. What is Service Discovery ?</vt:lpstr>
      <vt:lpstr>Why is Service Discovery Important ?</vt:lpstr>
      <vt:lpstr>Service Registration Options</vt:lpstr>
      <vt:lpstr>Service Registration Options</vt:lpstr>
      <vt:lpstr>Types of Service Discovery</vt:lpstr>
      <vt:lpstr>Types of Service Discovery</vt:lpstr>
      <vt:lpstr>Types of Service Discovery</vt:lpstr>
      <vt:lpstr>Types of Service Discovery</vt:lpstr>
      <vt:lpstr>Best Practices for Implementing Service Discovery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Arnab Das</dc:creator>
  <cp:lastModifiedBy>Arnab Das</cp:lastModifiedBy>
  <cp:revision>300</cp:revision>
  <dcterms:created xsi:type="dcterms:W3CDTF">2024-08-09T17:51:35Z</dcterms:created>
  <dcterms:modified xsi:type="dcterms:W3CDTF">2025-07-16T01:32:59Z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